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310" r:id="rId4"/>
    <p:sldId id="318" r:id="rId5"/>
    <p:sldId id="311" r:id="rId6"/>
    <p:sldId id="312" r:id="rId7"/>
    <p:sldId id="313" r:id="rId8"/>
    <p:sldId id="296" r:id="rId9"/>
    <p:sldId id="261" r:id="rId10"/>
    <p:sldId id="263" r:id="rId11"/>
    <p:sldId id="322" r:id="rId12"/>
    <p:sldId id="323" r:id="rId13"/>
    <p:sldId id="324" r:id="rId14"/>
    <p:sldId id="264" r:id="rId15"/>
    <p:sldId id="265" r:id="rId16"/>
    <p:sldId id="269" r:id="rId17"/>
    <p:sldId id="325" r:id="rId18"/>
    <p:sldId id="270" r:id="rId19"/>
    <p:sldId id="297" r:id="rId20"/>
    <p:sldId id="271" r:id="rId21"/>
    <p:sldId id="314" r:id="rId22"/>
    <p:sldId id="306" r:id="rId23"/>
    <p:sldId id="274" r:id="rId24"/>
    <p:sldId id="276" r:id="rId25"/>
    <p:sldId id="281" r:id="rId26"/>
    <p:sldId id="283" r:id="rId27"/>
    <p:sldId id="304" r:id="rId28"/>
    <p:sldId id="315" r:id="rId29"/>
    <p:sldId id="316" r:id="rId30"/>
    <p:sldId id="285" r:id="rId31"/>
    <p:sldId id="286" r:id="rId32"/>
    <p:sldId id="302" r:id="rId33"/>
    <p:sldId id="305" r:id="rId34"/>
    <p:sldId id="303" r:id="rId35"/>
    <p:sldId id="307" r:id="rId36"/>
    <p:sldId id="301" r:id="rId37"/>
    <p:sldId id="291" r:id="rId38"/>
    <p:sldId id="299" r:id="rId39"/>
    <p:sldId id="294" r:id="rId40"/>
    <p:sldId id="300" r:id="rId41"/>
    <p:sldId id="308" r:id="rId4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3676CD1-978A-4A22-A5BF-1BC9352D07CE}" type="datetimeFigureOut">
              <a:rPr lang="ar-IQ" smtClean="0"/>
              <a:t>25/08/1443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EEB8A97-4C3D-40A1-AEC8-2927E070A1B2}" type="slidenum">
              <a:rPr lang="ar-IQ" smtClean="0"/>
              <a:t>‹#›</a:t>
            </a:fld>
            <a:endParaRPr lang="ar-IQ"/>
          </a:p>
        </p:txBody>
      </p:sp>
    </p:spTree>
    <p:extLst>
      <p:ext uri="{BB962C8B-B14F-4D97-AF65-F5344CB8AC3E}">
        <p14:creationId xmlns:p14="http://schemas.microsoft.com/office/powerpoint/2010/main" val="3853581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3676CD1-978A-4A22-A5BF-1BC9352D07CE}" type="datetimeFigureOut">
              <a:rPr lang="ar-IQ" smtClean="0"/>
              <a:t>25/08/1443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EEB8A97-4C3D-40A1-AEC8-2927E070A1B2}" type="slidenum">
              <a:rPr lang="ar-IQ" smtClean="0"/>
              <a:t>‹#›</a:t>
            </a:fld>
            <a:endParaRPr lang="ar-IQ"/>
          </a:p>
        </p:txBody>
      </p:sp>
    </p:spTree>
    <p:extLst>
      <p:ext uri="{BB962C8B-B14F-4D97-AF65-F5344CB8AC3E}">
        <p14:creationId xmlns:p14="http://schemas.microsoft.com/office/powerpoint/2010/main" val="3319427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3676CD1-978A-4A22-A5BF-1BC9352D07CE}" type="datetimeFigureOut">
              <a:rPr lang="ar-IQ" smtClean="0"/>
              <a:t>25/08/1443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EEB8A97-4C3D-40A1-AEC8-2927E070A1B2}" type="slidenum">
              <a:rPr lang="ar-IQ" smtClean="0"/>
              <a:t>‹#›</a:t>
            </a:fld>
            <a:endParaRPr lang="ar-IQ"/>
          </a:p>
        </p:txBody>
      </p:sp>
    </p:spTree>
    <p:extLst>
      <p:ext uri="{BB962C8B-B14F-4D97-AF65-F5344CB8AC3E}">
        <p14:creationId xmlns:p14="http://schemas.microsoft.com/office/powerpoint/2010/main" val="270500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3676CD1-978A-4A22-A5BF-1BC9352D07CE}" type="datetimeFigureOut">
              <a:rPr lang="ar-IQ" smtClean="0"/>
              <a:t>25/08/1443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EEB8A97-4C3D-40A1-AEC8-2927E070A1B2}" type="slidenum">
              <a:rPr lang="ar-IQ" smtClean="0"/>
              <a:t>‹#›</a:t>
            </a:fld>
            <a:endParaRPr lang="ar-IQ"/>
          </a:p>
        </p:txBody>
      </p:sp>
    </p:spTree>
    <p:extLst>
      <p:ext uri="{BB962C8B-B14F-4D97-AF65-F5344CB8AC3E}">
        <p14:creationId xmlns:p14="http://schemas.microsoft.com/office/powerpoint/2010/main" val="4258255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3676CD1-978A-4A22-A5BF-1BC9352D07CE}" type="datetimeFigureOut">
              <a:rPr lang="ar-IQ" smtClean="0"/>
              <a:t>25/08/1443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EEB8A97-4C3D-40A1-AEC8-2927E070A1B2}" type="slidenum">
              <a:rPr lang="ar-IQ" smtClean="0"/>
              <a:t>‹#›</a:t>
            </a:fld>
            <a:endParaRPr lang="ar-IQ"/>
          </a:p>
        </p:txBody>
      </p:sp>
    </p:spTree>
    <p:extLst>
      <p:ext uri="{BB962C8B-B14F-4D97-AF65-F5344CB8AC3E}">
        <p14:creationId xmlns:p14="http://schemas.microsoft.com/office/powerpoint/2010/main" val="2270989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3676CD1-978A-4A22-A5BF-1BC9352D07CE}" type="datetimeFigureOut">
              <a:rPr lang="ar-IQ" smtClean="0"/>
              <a:t>25/08/1443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EEB8A97-4C3D-40A1-AEC8-2927E070A1B2}" type="slidenum">
              <a:rPr lang="ar-IQ" smtClean="0"/>
              <a:t>‹#›</a:t>
            </a:fld>
            <a:endParaRPr lang="ar-IQ"/>
          </a:p>
        </p:txBody>
      </p:sp>
    </p:spTree>
    <p:extLst>
      <p:ext uri="{BB962C8B-B14F-4D97-AF65-F5344CB8AC3E}">
        <p14:creationId xmlns:p14="http://schemas.microsoft.com/office/powerpoint/2010/main" val="343077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3676CD1-978A-4A22-A5BF-1BC9352D07CE}" type="datetimeFigureOut">
              <a:rPr lang="ar-IQ" smtClean="0"/>
              <a:t>25/08/1443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7EEB8A97-4C3D-40A1-AEC8-2927E070A1B2}" type="slidenum">
              <a:rPr lang="ar-IQ" smtClean="0"/>
              <a:t>‹#›</a:t>
            </a:fld>
            <a:endParaRPr lang="ar-IQ"/>
          </a:p>
        </p:txBody>
      </p:sp>
    </p:spTree>
    <p:extLst>
      <p:ext uri="{BB962C8B-B14F-4D97-AF65-F5344CB8AC3E}">
        <p14:creationId xmlns:p14="http://schemas.microsoft.com/office/powerpoint/2010/main" val="727708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3676CD1-978A-4A22-A5BF-1BC9352D07CE}" type="datetimeFigureOut">
              <a:rPr lang="ar-IQ" smtClean="0"/>
              <a:t>25/08/1443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7EEB8A97-4C3D-40A1-AEC8-2927E070A1B2}" type="slidenum">
              <a:rPr lang="ar-IQ" smtClean="0"/>
              <a:t>‹#›</a:t>
            </a:fld>
            <a:endParaRPr lang="ar-IQ"/>
          </a:p>
        </p:txBody>
      </p:sp>
    </p:spTree>
    <p:extLst>
      <p:ext uri="{BB962C8B-B14F-4D97-AF65-F5344CB8AC3E}">
        <p14:creationId xmlns:p14="http://schemas.microsoft.com/office/powerpoint/2010/main" val="714901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3676CD1-978A-4A22-A5BF-1BC9352D07CE}" type="datetimeFigureOut">
              <a:rPr lang="ar-IQ" smtClean="0"/>
              <a:t>25/08/1443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7EEB8A97-4C3D-40A1-AEC8-2927E070A1B2}" type="slidenum">
              <a:rPr lang="ar-IQ" smtClean="0"/>
              <a:t>‹#›</a:t>
            </a:fld>
            <a:endParaRPr lang="ar-IQ"/>
          </a:p>
        </p:txBody>
      </p:sp>
    </p:spTree>
    <p:extLst>
      <p:ext uri="{BB962C8B-B14F-4D97-AF65-F5344CB8AC3E}">
        <p14:creationId xmlns:p14="http://schemas.microsoft.com/office/powerpoint/2010/main" val="2417595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3676CD1-978A-4A22-A5BF-1BC9352D07CE}" type="datetimeFigureOut">
              <a:rPr lang="ar-IQ" smtClean="0"/>
              <a:t>25/08/1443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EEB8A97-4C3D-40A1-AEC8-2927E070A1B2}" type="slidenum">
              <a:rPr lang="ar-IQ" smtClean="0"/>
              <a:t>‹#›</a:t>
            </a:fld>
            <a:endParaRPr lang="ar-IQ"/>
          </a:p>
        </p:txBody>
      </p:sp>
    </p:spTree>
    <p:extLst>
      <p:ext uri="{BB962C8B-B14F-4D97-AF65-F5344CB8AC3E}">
        <p14:creationId xmlns:p14="http://schemas.microsoft.com/office/powerpoint/2010/main" val="905443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3676CD1-978A-4A22-A5BF-1BC9352D07CE}" type="datetimeFigureOut">
              <a:rPr lang="ar-IQ" smtClean="0"/>
              <a:t>25/08/1443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EEB8A97-4C3D-40A1-AEC8-2927E070A1B2}" type="slidenum">
              <a:rPr lang="ar-IQ" smtClean="0"/>
              <a:t>‹#›</a:t>
            </a:fld>
            <a:endParaRPr lang="ar-IQ"/>
          </a:p>
        </p:txBody>
      </p:sp>
    </p:spTree>
    <p:extLst>
      <p:ext uri="{BB962C8B-B14F-4D97-AF65-F5344CB8AC3E}">
        <p14:creationId xmlns:p14="http://schemas.microsoft.com/office/powerpoint/2010/main" val="36798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3676CD1-978A-4A22-A5BF-1BC9352D07CE}" type="datetimeFigureOut">
              <a:rPr lang="ar-IQ" smtClean="0"/>
              <a:t>25/08/1443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EEB8A97-4C3D-40A1-AEC8-2927E070A1B2}" type="slidenum">
              <a:rPr lang="ar-IQ" smtClean="0"/>
              <a:t>‹#›</a:t>
            </a:fld>
            <a:endParaRPr lang="ar-IQ"/>
          </a:p>
        </p:txBody>
      </p:sp>
    </p:spTree>
    <p:extLst>
      <p:ext uri="{BB962C8B-B14F-4D97-AF65-F5344CB8AC3E}">
        <p14:creationId xmlns:p14="http://schemas.microsoft.com/office/powerpoint/2010/main" val="611463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ar.wikipedia.org/wiki/%D9%85%D9%84%D9%81:Glands.png"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ar.wikipedia.org/wiki/%D9%85%D9%84%D9%81:Adrenal_gland.jpg"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628800"/>
            <a:ext cx="7772400" cy="2232249"/>
          </a:xfrm>
        </p:spPr>
        <p:txBody>
          <a:bodyPr>
            <a:normAutofit fontScale="90000"/>
          </a:bodyPr>
          <a:lstStyle/>
          <a:p>
            <a:r>
              <a:rPr lang="ar-SA" dirty="0"/>
              <a:t> </a:t>
            </a:r>
            <a:r>
              <a:rPr lang="ar-IQ" dirty="0" smtClean="0"/>
              <a:t>قال </a:t>
            </a:r>
            <a:r>
              <a:rPr lang="ar-SA" dirty="0" smtClean="0"/>
              <a:t>رسول </a:t>
            </a:r>
            <a:r>
              <a:rPr lang="ar-SA" dirty="0"/>
              <a:t>"</a:t>
            </a:r>
            <a:r>
              <a:rPr lang="ar-SA" dirty="0" smtClean="0"/>
              <a:t>ص</a:t>
            </a:r>
            <a:r>
              <a:rPr lang="ar-IQ" dirty="0" smtClean="0"/>
              <a:t>لى الله عليه وآله</a:t>
            </a:r>
            <a:r>
              <a:rPr lang="ar-SA" dirty="0" smtClean="0"/>
              <a:t>" :</a:t>
            </a:r>
            <a:r>
              <a:rPr lang="ar-IQ" dirty="0" smtClean="0"/>
              <a:t/>
            </a:r>
            <a:br>
              <a:rPr lang="ar-IQ" dirty="0" smtClean="0"/>
            </a:br>
            <a:r>
              <a:rPr lang="ar-IQ" dirty="0" smtClean="0"/>
              <a:t/>
            </a:r>
            <a:br>
              <a:rPr lang="ar-IQ" dirty="0" smtClean="0"/>
            </a:br>
            <a:r>
              <a:rPr lang="ar-SA" dirty="0" smtClean="0"/>
              <a:t>" </a:t>
            </a:r>
            <a:r>
              <a:rPr lang="ar-SA" b="1" dirty="0"/>
              <a:t>لا تميتوا القلوب بكثرة</a:t>
            </a:r>
            <a:r>
              <a:rPr lang="en-US" b="1" dirty="0"/>
              <a:t> </a:t>
            </a:r>
            <a:r>
              <a:rPr lang="ar-SA" b="1" dirty="0"/>
              <a:t>الطعام</a:t>
            </a:r>
            <a:r>
              <a:rPr lang="en-US" b="1" dirty="0"/>
              <a:t> </a:t>
            </a:r>
            <a:r>
              <a:rPr lang="ar-SA" b="1" dirty="0"/>
              <a:t>والشراب، فإن القلب يموت</a:t>
            </a:r>
            <a:r>
              <a:rPr lang="en-US" b="1" dirty="0"/>
              <a:t> </a:t>
            </a:r>
            <a:r>
              <a:rPr lang="ar-SA" b="1" dirty="0"/>
              <a:t>كالزرع إذا كثر عليه الماء </a:t>
            </a:r>
            <a:r>
              <a:rPr lang="ar-SA" b="1" dirty="0" smtClean="0"/>
              <a:t>"</a:t>
            </a:r>
            <a:endParaRPr lang="ar-IQ" dirty="0"/>
          </a:p>
        </p:txBody>
      </p:sp>
    </p:spTree>
    <p:extLst>
      <p:ext uri="{BB962C8B-B14F-4D97-AF65-F5344CB8AC3E}">
        <p14:creationId xmlns:p14="http://schemas.microsoft.com/office/powerpoint/2010/main" val="2302962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936104"/>
          </a:xfrm>
        </p:spPr>
        <p:txBody>
          <a:bodyPr>
            <a:normAutofit/>
          </a:bodyPr>
          <a:lstStyle/>
          <a:p>
            <a:r>
              <a:rPr lang="ar-IQ" sz="3200" b="1" dirty="0"/>
              <a:t>مستقبلات الهرمون وتفعيلها </a:t>
            </a:r>
            <a:endParaRPr lang="ar-IQ" sz="3200" dirty="0"/>
          </a:p>
        </p:txBody>
      </p:sp>
      <p:sp>
        <p:nvSpPr>
          <p:cNvPr id="3" name="عنصر نائب للمحتوى 2"/>
          <p:cNvSpPr>
            <a:spLocks noGrp="1"/>
          </p:cNvSpPr>
          <p:nvPr>
            <p:ph idx="1"/>
          </p:nvPr>
        </p:nvSpPr>
        <p:spPr>
          <a:xfrm>
            <a:off x="179512" y="836712"/>
            <a:ext cx="8856984" cy="5760640"/>
          </a:xfrm>
        </p:spPr>
        <p:txBody>
          <a:bodyPr>
            <a:normAutofit lnSpcReduction="10000"/>
          </a:bodyPr>
          <a:lstStyle/>
          <a:p>
            <a:pPr marL="0" indent="0" algn="just">
              <a:buNone/>
            </a:pPr>
            <a:r>
              <a:rPr lang="ar-IQ" dirty="0" smtClean="0"/>
              <a:t>الهرمونات مركبات كيميائية تؤثر </a:t>
            </a:r>
            <a:r>
              <a:rPr lang="ar-IQ" dirty="0"/>
              <a:t>في الاستجابات الوظيفية للخلايا والاعضاء من خلال </a:t>
            </a:r>
            <a:r>
              <a:rPr lang="ar-IQ" u="sng" dirty="0" smtClean="0"/>
              <a:t>اتحادها </a:t>
            </a:r>
            <a:r>
              <a:rPr lang="ar-IQ" u="sng" dirty="0"/>
              <a:t>مع مستقبلات الهرمون </a:t>
            </a:r>
            <a:r>
              <a:rPr lang="ar-IQ" u="sng" dirty="0" smtClean="0"/>
              <a:t>(</a:t>
            </a:r>
            <a:r>
              <a:rPr lang="ar-IQ" dirty="0"/>
              <a:t>والمستقبلات الهرمونية عبارة عن بروتينات وعددها ما بين 2000 الى 100000الف مستقبلة ولكل مستقبلة تتخصص لهرمون </a:t>
            </a:r>
            <a:r>
              <a:rPr lang="ar-IQ" dirty="0" smtClean="0"/>
              <a:t>معين) والتي </a:t>
            </a:r>
            <a:r>
              <a:rPr lang="ar-IQ" dirty="0"/>
              <a:t>اما تقع على </a:t>
            </a:r>
            <a:r>
              <a:rPr lang="ar-IQ" u="sng" dirty="0"/>
              <a:t>غشاء الخلية </a:t>
            </a:r>
            <a:r>
              <a:rPr lang="ar-IQ" dirty="0"/>
              <a:t>او </a:t>
            </a:r>
            <a:r>
              <a:rPr lang="ar-IQ" u="sng" dirty="0"/>
              <a:t>مستقبلات بداخل الخلية </a:t>
            </a:r>
            <a:r>
              <a:rPr lang="ar-IQ" dirty="0"/>
              <a:t>،وهذا الاتحاد بين الهرمون والمستقبلة يحدث مجموعة من التغيرات داخل الخلية والذي يؤدي الى حدوث وظائف جديدة </a:t>
            </a:r>
            <a:r>
              <a:rPr lang="ar-IQ" dirty="0" smtClean="0"/>
              <a:t>...</a:t>
            </a:r>
            <a:r>
              <a:rPr lang="ar-IQ" b="1" dirty="0" smtClean="0"/>
              <a:t>اين</a:t>
            </a:r>
            <a:r>
              <a:rPr lang="ar-IQ" dirty="0" smtClean="0"/>
              <a:t> </a:t>
            </a:r>
            <a:r>
              <a:rPr lang="ar-IQ" b="1" dirty="0" smtClean="0"/>
              <a:t>مواقع مستقبلات الهرمونات ؟</a:t>
            </a:r>
          </a:p>
          <a:p>
            <a:pPr marL="0" indent="0" algn="just">
              <a:buNone/>
            </a:pPr>
            <a:r>
              <a:rPr lang="ar-IQ" dirty="0" smtClean="0"/>
              <a:t> 1-مستقبلات </a:t>
            </a:r>
            <a:r>
              <a:rPr lang="ar-IQ" dirty="0" err="1"/>
              <a:t>الابنفرين</a:t>
            </a:r>
            <a:r>
              <a:rPr lang="ar-IQ" dirty="0"/>
              <a:t> والنورابنفرين تقع على سطح غشاء الخلية .</a:t>
            </a:r>
            <a:endParaRPr lang="en-US" dirty="0"/>
          </a:p>
          <a:p>
            <a:pPr marL="0" indent="0" algn="just">
              <a:buNone/>
            </a:pPr>
            <a:r>
              <a:rPr lang="ar-IQ" dirty="0"/>
              <a:t>2-الهرمونات </a:t>
            </a:r>
            <a:r>
              <a:rPr lang="ar-IQ" dirty="0" smtClean="0"/>
              <a:t>الستيرويدية </a:t>
            </a:r>
            <a:r>
              <a:rPr lang="ar-IQ" dirty="0"/>
              <a:t>مستقبلاتها في السيتوبلازم </a:t>
            </a:r>
            <a:endParaRPr lang="en-US" dirty="0"/>
          </a:p>
          <a:p>
            <a:pPr marL="0" indent="0" algn="just">
              <a:buNone/>
            </a:pPr>
            <a:r>
              <a:rPr lang="ar-IQ" dirty="0"/>
              <a:t>3-هرمونات الثيروكسين مستقبلاتها في داخل النواة ويعتقد مرتبطة مع الجينات.</a:t>
            </a:r>
            <a:endParaRPr lang="en-US" dirty="0"/>
          </a:p>
          <a:p>
            <a:endParaRPr lang="ar-IQ" dirty="0"/>
          </a:p>
        </p:txBody>
      </p:sp>
    </p:spTree>
    <p:extLst>
      <p:ext uri="{BB962C8B-B14F-4D97-AF65-F5344CB8AC3E}">
        <p14:creationId xmlns:p14="http://schemas.microsoft.com/office/powerpoint/2010/main" val="1681567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آلية عمل الهرمونات التي مستقبلاتها على الغشاء </a:t>
            </a:r>
            <a:endParaRPr lang="ar-S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1340768"/>
            <a:ext cx="3744416" cy="503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358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12968" cy="1143000"/>
          </a:xfrm>
        </p:spPr>
        <p:txBody>
          <a:bodyPr>
            <a:normAutofit/>
          </a:bodyPr>
          <a:lstStyle/>
          <a:p>
            <a:r>
              <a:rPr lang="ar-IQ" sz="3200" b="1" dirty="0" smtClean="0"/>
              <a:t>آلية عمل الهرمونات التي  مستقبلاتها  في </a:t>
            </a:r>
            <a:r>
              <a:rPr lang="ar-IQ" sz="3200" b="1" dirty="0" err="1" smtClean="0"/>
              <a:t>السايتوبلازم</a:t>
            </a:r>
            <a:r>
              <a:rPr lang="ar-IQ" sz="3200" b="1" dirty="0" smtClean="0"/>
              <a:t> البنائية </a:t>
            </a:r>
            <a:endParaRPr lang="ar-SA" sz="3200" b="1"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3608" y="1196752"/>
            <a:ext cx="6984776" cy="4929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8925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856984" cy="936104"/>
          </a:xfrm>
        </p:spPr>
        <p:txBody>
          <a:bodyPr>
            <a:normAutofit/>
          </a:bodyPr>
          <a:lstStyle/>
          <a:p>
            <a:r>
              <a:rPr lang="ar-IQ" sz="3200" b="1" dirty="0" smtClean="0"/>
              <a:t>الهرمونات التي مستقبلاتها في النواة وعلى خيط الدنا  الثيروكسين </a:t>
            </a:r>
            <a:endParaRPr lang="ar-SA" sz="3200"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1052736"/>
            <a:ext cx="5256584" cy="5713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8973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864096"/>
          </a:xfrm>
        </p:spPr>
        <p:txBody>
          <a:bodyPr>
            <a:normAutofit/>
          </a:bodyPr>
          <a:lstStyle/>
          <a:p>
            <a:r>
              <a:rPr lang="ar-IQ" sz="3200" b="1" dirty="0"/>
              <a:t>عدد المستقبلات </a:t>
            </a:r>
            <a:endParaRPr lang="ar-IQ" sz="3200" dirty="0"/>
          </a:p>
        </p:txBody>
      </p:sp>
      <p:sp>
        <p:nvSpPr>
          <p:cNvPr id="3" name="عنصر نائب للمحتوى 2"/>
          <p:cNvSpPr>
            <a:spLocks noGrp="1"/>
          </p:cNvSpPr>
          <p:nvPr>
            <p:ph idx="1"/>
          </p:nvPr>
        </p:nvSpPr>
        <p:spPr>
          <a:xfrm>
            <a:off x="107504" y="980728"/>
            <a:ext cx="8856984" cy="5688632"/>
          </a:xfrm>
        </p:spPr>
        <p:txBody>
          <a:bodyPr>
            <a:normAutofit fontScale="92500" lnSpcReduction="10000"/>
          </a:bodyPr>
          <a:lstStyle/>
          <a:p>
            <a:pPr marL="0" indent="0" algn="just">
              <a:buNone/>
            </a:pPr>
            <a:r>
              <a:rPr lang="ar-IQ" dirty="0" smtClean="0"/>
              <a:t>ان </a:t>
            </a:r>
            <a:r>
              <a:rPr lang="ar-IQ" dirty="0"/>
              <a:t>عدد المستقبلات ليس ثابت </a:t>
            </a:r>
            <a:r>
              <a:rPr lang="ar-IQ" dirty="0" smtClean="0"/>
              <a:t>بل متغير من يوم </a:t>
            </a:r>
            <a:r>
              <a:rPr lang="ar-IQ" dirty="0"/>
              <a:t>الى آخر او حتى من دقيقة الى اخرى ...لان المستقبلات هي بروتينات وعادة ما تدمر وتصنع بروتينات جديدة وان في بعض الاحيان ارتباط جزيئات الهرمون بالمستقبلات يؤدي الى تعطيلها او تدميرها بعد انتهاء الارتباط والوظيفة وهذا </a:t>
            </a:r>
            <a:r>
              <a:rPr lang="ar-IQ" dirty="0" err="1"/>
              <a:t>مايسمى</a:t>
            </a:r>
            <a:r>
              <a:rPr lang="ar-IQ" dirty="0"/>
              <a:t> </a:t>
            </a:r>
            <a:r>
              <a:rPr lang="ar-IQ" b="1" dirty="0"/>
              <a:t>" بالانحدار الخطي للمستقبلات " </a:t>
            </a:r>
            <a:r>
              <a:rPr lang="ar-IQ" dirty="0"/>
              <a:t>وفي حالات اخرى يسبب الارتباط تنبيه وحث الى استثارة الخلية الى توليد مستقبلات </a:t>
            </a:r>
            <a:r>
              <a:rPr lang="ar-IQ" dirty="0" smtClean="0"/>
              <a:t>جديدة وهذا </a:t>
            </a:r>
            <a:r>
              <a:rPr lang="ar-IQ" u="sng" dirty="0"/>
              <a:t>يسبب حساسية اكبر الى الهرمون </a:t>
            </a:r>
            <a:r>
              <a:rPr lang="ar-IQ" dirty="0"/>
              <a:t>من قبل الخلايا والانسجة المستهدفة </a:t>
            </a:r>
            <a:r>
              <a:rPr lang="ar-IQ" dirty="0" smtClean="0"/>
              <a:t>. </a:t>
            </a:r>
            <a:r>
              <a:rPr lang="ar-IQ" u="sng" dirty="0" smtClean="0"/>
              <a:t>(وهذا يعد احد انواع التكيف للرياضيين بزيادة عدد المستقبلات )</a:t>
            </a:r>
            <a:endParaRPr lang="en-US" u="sng" dirty="0"/>
          </a:p>
          <a:p>
            <a:pPr marL="0" indent="0" algn="just">
              <a:buNone/>
            </a:pPr>
            <a:r>
              <a:rPr lang="ar-IQ" b="1" dirty="0" smtClean="0"/>
              <a:t>عمل  مستقبلات </a:t>
            </a:r>
            <a:r>
              <a:rPr lang="ar-IQ" b="1" dirty="0"/>
              <a:t>الهرمون </a:t>
            </a:r>
            <a:r>
              <a:rPr lang="ar-IQ" b="1" dirty="0" smtClean="0"/>
              <a:t>: </a:t>
            </a:r>
          </a:p>
          <a:p>
            <a:pPr marL="0" indent="0" algn="just">
              <a:buNone/>
            </a:pPr>
            <a:r>
              <a:rPr lang="ar-IQ" dirty="0" smtClean="0"/>
              <a:t>تقوم مستقبلات الهرمون بدور </a:t>
            </a:r>
            <a:r>
              <a:rPr lang="ar-IQ" dirty="0"/>
              <a:t>رئيسي في عمل الهرمون </a:t>
            </a:r>
            <a:r>
              <a:rPr lang="ar-IQ" dirty="0" smtClean="0"/>
              <a:t>عندما </a:t>
            </a:r>
            <a:r>
              <a:rPr lang="ar-IQ" dirty="0"/>
              <a:t>يستهدف هرمون نسيج او خلية معينة فانه يرتبط بالمستقبلة اولا فيؤثر على وظيفة المستقبلة والتي هي </a:t>
            </a:r>
            <a:r>
              <a:rPr lang="ar-IQ" dirty="0" smtClean="0"/>
              <a:t>تأخذ </a:t>
            </a:r>
            <a:r>
              <a:rPr lang="ar-IQ" dirty="0"/>
              <a:t>دور الهرمون في تغيير وظيفة الخلية </a:t>
            </a:r>
            <a:r>
              <a:rPr lang="ar-IQ" dirty="0" smtClean="0"/>
              <a:t>كما </a:t>
            </a:r>
            <a:r>
              <a:rPr lang="ar-IQ" dirty="0" smtClean="0"/>
              <a:t>يلي::</a:t>
            </a:r>
            <a:endParaRPr lang="en-US" dirty="0"/>
          </a:p>
          <a:p>
            <a:endParaRPr lang="ar-IQ" dirty="0"/>
          </a:p>
        </p:txBody>
      </p:sp>
    </p:spTree>
    <p:extLst>
      <p:ext uri="{BB962C8B-B14F-4D97-AF65-F5344CB8AC3E}">
        <p14:creationId xmlns:p14="http://schemas.microsoft.com/office/powerpoint/2010/main" val="14555995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507288" cy="6336704"/>
          </a:xfrm>
        </p:spPr>
        <p:txBody>
          <a:bodyPr>
            <a:normAutofit fontScale="85000" lnSpcReduction="10000"/>
          </a:bodyPr>
          <a:lstStyle/>
          <a:p>
            <a:pPr marL="0" indent="0" algn="just">
              <a:buNone/>
            </a:pPr>
            <a:r>
              <a:rPr lang="ar-IQ" b="1" dirty="0"/>
              <a:t>1-تغيير نفوذية الغشاء :</a:t>
            </a:r>
            <a:endParaRPr lang="en-US" dirty="0"/>
          </a:p>
          <a:p>
            <a:pPr marL="0" indent="0" algn="just">
              <a:buNone/>
            </a:pPr>
            <a:r>
              <a:rPr lang="ar-IQ" dirty="0"/>
              <a:t>ان جميع النواقل العصبية الهرمونية (الاستيل كولين </a:t>
            </a:r>
            <a:r>
              <a:rPr lang="ar-IQ" dirty="0" err="1"/>
              <a:t>والابنفرين</a:t>
            </a:r>
            <a:r>
              <a:rPr lang="ar-IQ" dirty="0"/>
              <a:t> .....) جميعها ترتبط بالمستقبلات في منطقة بعد </a:t>
            </a:r>
            <a:r>
              <a:rPr lang="ar-IQ" dirty="0" err="1"/>
              <a:t>المشبكي</a:t>
            </a:r>
            <a:r>
              <a:rPr lang="ar-IQ" dirty="0"/>
              <a:t> والتي يجعل القنوات المستقبلة اما تفتح او تغلق قنوات الصوديوم او البوتاسيوم او الكالسيوم ... مما يؤدي اما الى انبساط او تقلص العضلة .</a:t>
            </a:r>
            <a:endParaRPr lang="en-US" dirty="0"/>
          </a:p>
          <a:p>
            <a:pPr marL="0" indent="0" algn="just">
              <a:buNone/>
            </a:pPr>
            <a:r>
              <a:rPr lang="ar-IQ" b="1" dirty="0"/>
              <a:t>2-تفعيل </a:t>
            </a:r>
            <a:r>
              <a:rPr lang="ar-IQ" b="1" dirty="0" smtClean="0"/>
              <a:t>انزيمات </a:t>
            </a:r>
            <a:r>
              <a:rPr lang="ar-IQ" b="1" dirty="0"/>
              <a:t>داخل الخلية من خلال ارتباط الهرمون بالمستقبلة الغشائية </a:t>
            </a:r>
            <a:r>
              <a:rPr lang="ar-IQ" dirty="0" smtClean="0"/>
              <a:t>ان </a:t>
            </a:r>
            <a:r>
              <a:rPr lang="ar-IQ" dirty="0"/>
              <a:t>ارتباط الهرمونات بالمستقبلات الغشائية فمثلا الانسولين عند ارتباطه بالقنات المرتبطة تتغير الجهة الداخلية لتكون </a:t>
            </a:r>
            <a:r>
              <a:rPr lang="ar-IQ" dirty="0" err="1"/>
              <a:t>كيناز</a:t>
            </a:r>
            <a:r>
              <a:rPr lang="ar-IQ" dirty="0"/>
              <a:t> (انزيم منشط ) والذي يحرك الكثير من المواد داخل الخلية </a:t>
            </a:r>
            <a:r>
              <a:rPr lang="ar-IQ" dirty="0" err="1"/>
              <a:t>وفسفرتها</a:t>
            </a:r>
            <a:r>
              <a:rPr lang="ar-IQ" dirty="0"/>
              <a:t> . وغير ان ليس جميع الهرمونات تؤدي الى انزيم منشط فربما يسبب انزيم مثبط .</a:t>
            </a:r>
            <a:endParaRPr lang="en-US" dirty="0"/>
          </a:p>
          <a:p>
            <a:pPr marL="0" indent="0" algn="just">
              <a:buNone/>
            </a:pPr>
            <a:r>
              <a:rPr lang="ar-IQ" b="1" dirty="0"/>
              <a:t>3-تفعيل الجينات بالارتباط مع المستقبلات داخل الخلايا :</a:t>
            </a:r>
            <a:endParaRPr lang="en-US" dirty="0"/>
          </a:p>
          <a:p>
            <a:pPr marL="0" indent="0" algn="just">
              <a:buNone/>
            </a:pPr>
            <a:r>
              <a:rPr lang="ar-IQ" dirty="0"/>
              <a:t>العديد من الهرمونات ترتبط بالمستقبلات  داخل الخلية مما يسبب الى تنشيط خيوط الدنا (</a:t>
            </a:r>
            <a:r>
              <a:rPr lang="en-US" dirty="0"/>
              <a:t>DNA</a:t>
            </a:r>
            <a:r>
              <a:rPr lang="ar-IQ" dirty="0"/>
              <a:t> ) والتي تبدأ بالاستنساخ وتكوين (</a:t>
            </a:r>
            <a:r>
              <a:rPr lang="en-US" dirty="0"/>
              <a:t>RNA</a:t>
            </a:r>
            <a:r>
              <a:rPr lang="ar-IQ" dirty="0"/>
              <a:t> ) الذي يحمل الشفرة الوراثية والتي يبنى عليها المنتج الوراثي .وهي العملية التي ربما تؤدى خلال دقائق او ساعات او ايام </a:t>
            </a:r>
            <a:r>
              <a:rPr lang="ar-IQ" dirty="0" err="1"/>
              <a:t>لانتاج</a:t>
            </a:r>
            <a:r>
              <a:rPr lang="ar-IQ" dirty="0"/>
              <a:t> بروتينات جديدة للجسم .</a:t>
            </a:r>
            <a:endParaRPr lang="en-US" dirty="0"/>
          </a:p>
          <a:p>
            <a:endParaRPr lang="ar-IQ" dirty="0"/>
          </a:p>
        </p:txBody>
      </p:sp>
    </p:spTree>
    <p:extLst>
      <p:ext uri="{BB962C8B-B14F-4D97-AF65-F5344CB8AC3E}">
        <p14:creationId xmlns:p14="http://schemas.microsoft.com/office/powerpoint/2010/main" val="24473706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980728"/>
          </a:xfrm>
        </p:spPr>
        <p:txBody>
          <a:bodyPr>
            <a:normAutofit/>
          </a:bodyPr>
          <a:lstStyle/>
          <a:p>
            <a:r>
              <a:rPr lang="ar-IQ" sz="3600" b="1" dirty="0" smtClean="0"/>
              <a:t>الغدة النخامية والمتحكم بها  </a:t>
            </a:r>
            <a:endParaRPr lang="ar-IQ" sz="3600" dirty="0"/>
          </a:p>
        </p:txBody>
      </p:sp>
      <p:sp>
        <p:nvSpPr>
          <p:cNvPr id="3" name="عنصر نائب للمحتوى 2"/>
          <p:cNvSpPr>
            <a:spLocks noGrp="1"/>
          </p:cNvSpPr>
          <p:nvPr>
            <p:ph idx="1"/>
          </p:nvPr>
        </p:nvSpPr>
        <p:spPr>
          <a:xfrm>
            <a:off x="457200" y="1196752"/>
            <a:ext cx="8229600" cy="4929411"/>
          </a:xfrm>
        </p:spPr>
        <p:txBody>
          <a:bodyPr>
            <a:normAutofit/>
          </a:bodyPr>
          <a:lstStyle/>
          <a:p>
            <a:pPr algn="just"/>
            <a:r>
              <a:rPr lang="ar-IQ" dirty="0" smtClean="0"/>
              <a:t>يتم المتحكم </a:t>
            </a:r>
            <a:r>
              <a:rPr lang="ar-IQ" dirty="0"/>
              <a:t>في الغدة النخامية </a:t>
            </a:r>
            <a:r>
              <a:rPr lang="ar-IQ" dirty="0" smtClean="0"/>
              <a:t>بإشارات من </a:t>
            </a:r>
            <a:r>
              <a:rPr lang="ar-IQ" dirty="0" err="1" smtClean="0"/>
              <a:t>الهايبوثلامس</a:t>
            </a:r>
            <a:r>
              <a:rPr lang="ar-IQ" dirty="0" smtClean="0"/>
              <a:t> او الوطاء او تحت المهاد  :</a:t>
            </a:r>
          </a:p>
          <a:p>
            <a:pPr algn="just"/>
            <a:r>
              <a:rPr lang="ar-IQ" u="sng" dirty="0" smtClean="0"/>
              <a:t>1-هرمونية :</a:t>
            </a:r>
            <a:r>
              <a:rPr lang="ar-IQ" dirty="0" smtClean="0"/>
              <a:t>الغدة </a:t>
            </a:r>
            <a:r>
              <a:rPr lang="ar-IQ" dirty="0"/>
              <a:t>النخامية ا</a:t>
            </a:r>
            <a:r>
              <a:rPr lang="ar-IQ" u="sng" dirty="0"/>
              <a:t>لامامية</a:t>
            </a:r>
            <a:r>
              <a:rPr lang="ar-IQ" dirty="0"/>
              <a:t> فهي تسيطر عليها من </a:t>
            </a:r>
            <a:r>
              <a:rPr lang="ar-IQ" dirty="0" err="1"/>
              <a:t>الهيبوثلامس</a:t>
            </a:r>
            <a:r>
              <a:rPr lang="ar-IQ" dirty="0"/>
              <a:t> هرمونيا اما تزيد او تقلل من افرازات الغدة النخامية </a:t>
            </a:r>
            <a:endParaRPr lang="en-US" dirty="0"/>
          </a:p>
          <a:p>
            <a:pPr algn="just"/>
            <a:r>
              <a:rPr lang="ar-IQ" u="sng" dirty="0" smtClean="0"/>
              <a:t>2-عصبية  :</a:t>
            </a:r>
            <a:r>
              <a:rPr lang="ar-IQ" dirty="0"/>
              <a:t>اذ يحكم الافراز الهرموني للغدة النخامية </a:t>
            </a:r>
            <a:r>
              <a:rPr lang="ar-IQ" u="sng" dirty="0"/>
              <a:t>الخلفية</a:t>
            </a:r>
            <a:r>
              <a:rPr lang="ar-IQ" dirty="0"/>
              <a:t> من خلال اشارات عصبية متأصلة </a:t>
            </a:r>
            <a:r>
              <a:rPr lang="ar-IQ" dirty="0" err="1"/>
              <a:t>الهيبوثلامس</a:t>
            </a:r>
            <a:r>
              <a:rPr lang="ar-IQ" dirty="0"/>
              <a:t> </a:t>
            </a:r>
          </a:p>
          <a:p>
            <a:pPr algn="just"/>
            <a:endParaRPr lang="ar-IQ" dirty="0" smtClean="0"/>
          </a:p>
          <a:p>
            <a:endParaRPr lang="ar-IQ" dirty="0"/>
          </a:p>
        </p:txBody>
      </p:sp>
    </p:spTree>
    <p:extLst>
      <p:ext uri="{BB962C8B-B14F-4D97-AF65-F5344CB8AC3E}">
        <p14:creationId xmlns:p14="http://schemas.microsoft.com/office/powerpoint/2010/main" val="628990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الغدة النخامية </a:t>
            </a:r>
            <a:endParaRPr lang="ar-SA" dirty="0"/>
          </a:p>
        </p:txBody>
      </p:sp>
      <p:pic>
        <p:nvPicPr>
          <p:cNvPr id="4" name="عنصر نائب للمحتوى 3" descr="Related image"/>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03648" y="1556792"/>
            <a:ext cx="6480720" cy="4536503"/>
          </a:xfrm>
          <a:prstGeom prst="rect">
            <a:avLst/>
          </a:prstGeom>
          <a:noFill/>
          <a:ln>
            <a:noFill/>
          </a:ln>
        </p:spPr>
      </p:pic>
    </p:spTree>
    <p:extLst>
      <p:ext uri="{BB962C8B-B14F-4D97-AF65-F5344CB8AC3E}">
        <p14:creationId xmlns:p14="http://schemas.microsoft.com/office/powerpoint/2010/main" val="40443915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648072"/>
          </a:xfrm>
        </p:spPr>
        <p:txBody>
          <a:bodyPr>
            <a:normAutofit/>
          </a:bodyPr>
          <a:lstStyle/>
          <a:p>
            <a:r>
              <a:rPr lang="ar-IQ" sz="3200" b="1" dirty="0"/>
              <a:t>هرمون النمو </a:t>
            </a:r>
            <a:endParaRPr lang="ar-IQ" sz="3200" dirty="0"/>
          </a:p>
        </p:txBody>
      </p:sp>
      <p:sp>
        <p:nvSpPr>
          <p:cNvPr id="3" name="عنصر نائب للمحتوى 2"/>
          <p:cNvSpPr>
            <a:spLocks noGrp="1"/>
          </p:cNvSpPr>
          <p:nvPr>
            <p:ph idx="1"/>
          </p:nvPr>
        </p:nvSpPr>
        <p:spPr>
          <a:xfrm>
            <a:off x="107504" y="836712"/>
            <a:ext cx="8928992" cy="6021288"/>
          </a:xfrm>
        </p:spPr>
        <p:txBody>
          <a:bodyPr>
            <a:normAutofit fontScale="85000" lnSpcReduction="10000"/>
          </a:bodyPr>
          <a:lstStyle/>
          <a:p>
            <a:pPr marL="0" indent="0" algn="just">
              <a:buNone/>
            </a:pPr>
            <a:r>
              <a:rPr lang="ar-IQ" dirty="0" smtClean="0"/>
              <a:t>هو من الهرمونات </a:t>
            </a:r>
            <a:r>
              <a:rPr lang="ar-IQ" dirty="0" err="1" smtClean="0"/>
              <a:t>البيبتيدية</a:t>
            </a:r>
            <a:r>
              <a:rPr lang="ar-IQ" dirty="0" smtClean="0"/>
              <a:t>  التي تتكون من البروتينات وهو </a:t>
            </a:r>
            <a:r>
              <a:rPr lang="ar-IQ" dirty="0"/>
              <a:t>يستهدف جميع خلايا الجسم </a:t>
            </a:r>
            <a:r>
              <a:rPr lang="ar-IQ" dirty="0" smtClean="0"/>
              <a:t> </a:t>
            </a:r>
            <a:r>
              <a:rPr lang="ar-IQ" dirty="0"/>
              <a:t>يتسبب بنمو كل انسجة الجسم </a:t>
            </a:r>
            <a:r>
              <a:rPr lang="ar-IQ" dirty="0" smtClean="0"/>
              <a:t> </a:t>
            </a:r>
            <a:r>
              <a:rPr lang="ar-IQ" dirty="0"/>
              <a:t>وزيادة حجوم الخلايا وانقسامها </a:t>
            </a:r>
            <a:r>
              <a:rPr lang="ar-IQ" dirty="0" smtClean="0"/>
              <a:t>.</a:t>
            </a:r>
            <a:endParaRPr lang="en-US" dirty="0"/>
          </a:p>
          <a:p>
            <a:pPr marL="0" indent="0" algn="just">
              <a:buNone/>
            </a:pPr>
            <a:r>
              <a:rPr lang="ar-SA" b="1" dirty="0"/>
              <a:t> </a:t>
            </a:r>
            <a:r>
              <a:rPr lang="ar-SA" b="1" dirty="0" smtClean="0"/>
              <a:t>تأثيرات </a:t>
            </a:r>
            <a:r>
              <a:rPr lang="ar-SA" b="1" dirty="0"/>
              <a:t>هرمون النمو في التمثيل  الغذائي (الاستقلاب</a:t>
            </a:r>
            <a:r>
              <a:rPr lang="ar-SA" b="1" dirty="0" smtClean="0"/>
              <a:t>)</a:t>
            </a:r>
            <a:r>
              <a:rPr lang="ar-IQ" b="1" dirty="0" smtClean="0"/>
              <a:t>:</a:t>
            </a:r>
            <a:r>
              <a:rPr lang="ar-SA" dirty="0" smtClean="0"/>
              <a:t>الواجب </a:t>
            </a:r>
            <a:r>
              <a:rPr lang="ar-SA" dirty="0"/>
              <a:t>الاساسي لهرمون النمو في زيادة النمو غير انه يشترك في كثير من عمليات التمثيل الغذائي </a:t>
            </a:r>
            <a:r>
              <a:rPr lang="ar-IQ" dirty="0" smtClean="0"/>
              <a:t>«هو </a:t>
            </a:r>
            <a:r>
              <a:rPr lang="ar-IQ" dirty="0"/>
              <a:t>مجموعة من التفاعلات الكيميائية في </a:t>
            </a:r>
            <a:r>
              <a:rPr lang="ar-IQ" dirty="0" smtClean="0"/>
              <a:t>الخلية اللازمة </a:t>
            </a:r>
            <a:r>
              <a:rPr lang="ar-IQ" dirty="0"/>
              <a:t>لاستمرار </a:t>
            </a:r>
            <a:r>
              <a:rPr lang="ar-IQ" dirty="0" smtClean="0"/>
              <a:t>حياتها </a:t>
            </a:r>
            <a:r>
              <a:rPr lang="ar-IQ" dirty="0"/>
              <a:t>والحفاظ على هياكلها، والاستجابة </a:t>
            </a:r>
            <a:r>
              <a:rPr lang="ar-IQ" dirty="0" smtClean="0"/>
              <a:t>لبيئاتها» ومنها :</a:t>
            </a:r>
            <a:endParaRPr lang="ar-IQ" dirty="0"/>
          </a:p>
          <a:p>
            <a:pPr marL="0" indent="0" algn="just">
              <a:buNone/>
            </a:pPr>
            <a:r>
              <a:rPr lang="ar-SA" dirty="0" smtClean="0"/>
              <a:t>1-زيادة </a:t>
            </a:r>
            <a:r>
              <a:rPr lang="ar-SA" dirty="0"/>
              <a:t>معدل تصنيع وانتاج البروتين في عموم خلايا </a:t>
            </a:r>
            <a:r>
              <a:rPr lang="ar-SA" dirty="0" smtClean="0"/>
              <a:t>الجسم</a:t>
            </a:r>
            <a:r>
              <a:rPr lang="ar-IQ" dirty="0" smtClean="0"/>
              <a:t>.</a:t>
            </a:r>
            <a:endParaRPr lang="en-US" dirty="0"/>
          </a:p>
          <a:p>
            <a:pPr marL="0" indent="0" algn="just">
              <a:buNone/>
            </a:pPr>
            <a:r>
              <a:rPr lang="ar-SA" dirty="0"/>
              <a:t>2-انتاج وتوليد الاحماض الدهنية من الانسجة الشحمية وتوظيفها </a:t>
            </a:r>
            <a:r>
              <a:rPr lang="ar-SA" dirty="0" err="1"/>
              <a:t>لانتاج</a:t>
            </a:r>
            <a:r>
              <a:rPr lang="ar-SA" dirty="0"/>
              <a:t> الطاقة </a:t>
            </a:r>
            <a:r>
              <a:rPr lang="ar-IQ" dirty="0" smtClean="0"/>
              <a:t>.</a:t>
            </a:r>
            <a:endParaRPr lang="en-US" dirty="0"/>
          </a:p>
          <a:p>
            <a:pPr marL="0" indent="0" algn="just">
              <a:buNone/>
            </a:pPr>
            <a:r>
              <a:rPr lang="ar-SA" dirty="0"/>
              <a:t>3-خفض معدل استخدام الكلوكوز </a:t>
            </a:r>
            <a:r>
              <a:rPr lang="ar-IQ" dirty="0" smtClean="0"/>
              <a:t>.</a:t>
            </a:r>
            <a:endParaRPr lang="en-US" dirty="0"/>
          </a:p>
          <a:p>
            <a:pPr marL="0" indent="0" algn="just">
              <a:buNone/>
            </a:pPr>
            <a:r>
              <a:rPr lang="ar-IQ" dirty="0" smtClean="0"/>
              <a:t>وعليه</a:t>
            </a:r>
            <a:r>
              <a:rPr lang="ar-SA" dirty="0" smtClean="0"/>
              <a:t> </a:t>
            </a:r>
            <a:r>
              <a:rPr lang="ar-SA" dirty="0"/>
              <a:t>ان هرمون النمو اثناء خضوع اللاعبين للمناهج التدريبية يزيد افرازه وهو يؤثر في زيادة انتاج البروتين ( للعضلات –والانزيمات </a:t>
            </a:r>
            <a:r>
              <a:rPr lang="ar-SA" dirty="0" smtClean="0"/>
              <a:t>–</a:t>
            </a:r>
            <a:r>
              <a:rPr lang="ar-IQ" dirty="0" smtClean="0"/>
              <a:t> </a:t>
            </a:r>
            <a:r>
              <a:rPr lang="ar-SA" dirty="0" smtClean="0"/>
              <a:t>واعادة </a:t>
            </a:r>
            <a:r>
              <a:rPr lang="ar-SA" dirty="0"/>
              <a:t>ترميم التالف من الخلايا) </a:t>
            </a:r>
            <a:r>
              <a:rPr lang="ar-SA" dirty="0" err="1"/>
              <a:t>والتاكيد</a:t>
            </a:r>
            <a:r>
              <a:rPr lang="ar-SA" dirty="0"/>
              <a:t> على استغلال الدهون المخزونة مع الاحتفاظ بالكلوكوز في خلايا الجسم ومنها العضلية وهو امر في غاية الاهمية .</a:t>
            </a:r>
            <a:endParaRPr lang="en-US" dirty="0"/>
          </a:p>
          <a:p>
            <a:pPr marL="0" indent="0" algn="just">
              <a:buNone/>
            </a:pPr>
            <a:endParaRPr lang="ar-IQ" dirty="0"/>
          </a:p>
        </p:txBody>
      </p:sp>
    </p:spTree>
    <p:extLst>
      <p:ext uri="{BB962C8B-B14F-4D97-AF65-F5344CB8AC3E}">
        <p14:creationId xmlns:p14="http://schemas.microsoft.com/office/powerpoint/2010/main" val="1258431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856984" cy="6480720"/>
          </a:xfrm>
        </p:spPr>
        <p:txBody>
          <a:bodyPr>
            <a:normAutofit fontScale="70000" lnSpcReduction="20000"/>
          </a:bodyPr>
          <a:lstStyle/>
          <a:p>
            <a:pPr marL="0" indent="0" algn="just">
              <a:buNone/>
            </a:pPr>
            <a:r>
              <a:rPr lang="ar-SA" sz="4500" b="1" dirty="0"/>
              <a:t>اولا: كيف يسهم في عملية انتاج وتراكم البروتين في الجسم :</a:t>
            </a:r>
            <a:endParaRPr lang="en-US" sz="4500" b="1" dirty="0"/>
          </a:p>
          <a:p>
            <a:pPr marL="0" indent="0" algn="just">
              <a:buNone/>
            </a:pPr>
            <a:r>
              <a:rPr lang="ar-IQ" sz="4500" b="1" dirty="0" smtClean="0"/>
              <a:t>اولا: </a:t>
            </a:r>
            <a:r>
              <a:rPr lang="ar-SA" sz="4500" dirty="0" smtClean="0"/>
              <a:t>يعزز </a:t>
            </a:r>
            <a:r>
              <a:rPr lang="ar-SA" sz="4500" dirty="0"/>
              <a:t>من نقل الاحماض الامينية للخلايا ومنها العضلية والتي تزداد فيها نسبة البروتين مقارنة الى باقي الخلايا الجسمية وهي الخطوة الاولى لتكوين البروتينات كون الاحماض هي اساس تكوين البروتين .</a:t>
            </a:r>
            <a:endParaRPr lang="en-US" sz="4500" dirty="0"/>
          </a:p>
          <a:p>
            <a:pPr marL="0" indent="0" algn="just">
              <a:buNone/>
            </a:pPr>
            <a:r>
              <a:rPr lang="ar-SA" sz="4500" b="1" dirty="0"/>
              <a:t>ثانيا</a:t>
            </a:r>
            <a:r>
              <a:rPr lang="ar-SA" sz="4500" b="1" dirty="0" smtClean="0"/>
              <a:t>:</a:t>
            </a:r>
            <a:r>
              <a:rPr lang="ar-IQ" sz="4500" b="1" dirty="0" smtClean="0"/>
              <a:t> </a:t>
            </a:r>
            <a:r>
              <a:rPr lang="ar-SA" sz="4500" dirty="0" smtClean="0"/>
              <a:t>يزيد </a:t>
            </a:r>
            <a:r>
              <a:rPr lang="ar-SA" sz="4500" dirty="0"/>
              <a:t>من اثارة </a:t>
            </a:r>
            <a:r>
              <a:rPr lang="ar-IQ" sz="4500" dirty="0" smtClean="0"/>
              <a:t>شريط </a:t>
            </a:r>
            <a:r>
              <a:rPr lang="en-US" sz="4500" dirty="0"/>
              <a:t>DNA </a:t>
            </a:r>
            <a:r>
              <a:rPr lang="ar-IQ" sz="4500" dirty="0" smtClean="0"/>
              <a:t> لزيادة الاستنساخ لتكوين ثم لت</a:t>
            </a:r>
            <a:r>
              <a:rPr lang="ar-SA" sz="4500" dirty="0" smtClean="0"/>
              <a:t>رجمة </a:t>
            </a:r>
            <a:r>
              <a:rPr lang="en-US" sz="4500" dirty="0"/>
              <a:t>RNA</a:t>
            </a:r>
            <a:r>
              <a:rPr lang="ar-IQ" sz="4500" dirty="0"/>
              <a:t> في الرايبوسومات مما يزيد من انتاج البروتينات من قبل الرايبوسومات من خلال تجميع الاحماض الامينية الخاصة بنوع البروتين </a:t>
            </a:r>
            <a:r>
              <a:rPr lang="ar-IQ" sz="4500" dirty="0" smtClean="0"/>
              <a:t>. </a:t>
            </a:r>
          </a:p>
          <a:p>
            <a:pPr marL="0" indent="0" algn="just">
              <a:buNone/>
            </a:pPr>
            <a:r>
              <a:rPr lang="ar-IQ" sz="4500" b="1" dirty="0" smtClean="0"/>
              <a:t>ثالثا: </a:t>
            </a:r>
            <a:r>
              <a:rPr lang="ar-IQ" sz="4500" dirty="0"/>
              <a:t>تحريك الدهون </a:t>
            </a:r>
            <a:r>
              <a:rPr lang="ar-IQ" sz="4500" dirty="0" err="1"/>
              <a:t>لانتاج</a:t>
            </a:r>
            <a:r>
              <a:rPr lang="ar-IQ" sz="4500" dirty="0"/>
              <a:t> الطاقة وتوقف تحلل البروتينات من الخلايا وزيادة تصنيع البروتين وبالتالي يمثل بهذه الوظيفة كموفر للبروتين .</a:t>
            </a:r>
            <a:endParaRPr lang="en-US" sz="4500" dirty="0"/>
          </a:p>
          <a:p>
            <a:pPr marL="0" indent="0" algn="just">
              <a:buNone/>
            </a:pPr>
            <a:r>
              <a:rPr lang="ar-IQ" sz="4500" dirty="0"/>
              <a:t>ولذا فان وظيفة هرمون النمو في تصنيع وتراكم البروتين احد الوظائف المهمة له في نمو العضلات والجسم وهذه الوظيفة التي يتراكم فيها البروتين او يصنع تتم خلال دقائق </a:t>
            </a:r>
            <a:r>
              <a:rPr lang="ar-IQ" dirty="0"/>
              <a:t>.</a:t>
            </a:r>
            <a:endParaRPr lang="en-US" dirty="0"/>
          </a:p>
          <a:p>
            <a:pPr marL="0" indent="0">
              <a:buNone/>
            </a:pPr>
            <a:endParaRPr lang="en-US" dirty="0"/>
          </a:p>
          <a:p>
            <a:endParaRPr lang="ar-IQ" dirty="0"/>
          </a:p>
        </p:txBody>
      </p:sp>
    </p:spTree>
    <p:extLst>
      <p:ext uri="{BB962C8B-B14F-4D97-AF65-F5344CB8AC3E}">
        <p14:creationId xmlns:p14="http://schemas.microsoft.com/office/powerpoint/2010/main" val="491518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36712"/>
            <a:ext cx="8229600" cy="5289451"/>
          </a:xfrm>
        </p:spPr>
        <p:txBody>
          <a:bodyPr/>
          <a:lstStyle/>
          <a:p>
            <a:pPr marL="0" indent="0">
              <a:buNone/>
            </a:pPr>
            <a:endParaRPr lang="ar-IQ" sz="3600" b="1" dirty="0" smtClean="0"/>
          </a:p>
          <a:p>
            <a:pPr marL="0" indent="0">
              <a:buNone/>
            </a:pPr>
            <a:endParaRPr lang="ar-IQ" sz="3600" b="1" dirty="0"/>
          </a:p>
          <a:p>
            <a:pPr marL="0" indent="0" algn="ctr">
              <a:buNone/>
            </a:pPr>
            <a:r>
              <a:rPr lang="ar-IQ" sz="3600" b="1" dirty="0" smtClean="0"/>
              <a:t>الجهاز الهرموني والتدريب الرياضي</a:t>
            </a:r>
          </a:p>
          <a:p>
            <a:endParaRPr lang="ar-IQ" dirty="0"/>
          </a:p>
        </p:txBody>
      </p:sp>
    </p:spTree>
    <p:extLst>
      <p:ext uri="{BB962C8B-B14F-4D97-AF65-F5344CB8AC3E}">
        <p14:creationId xmlns:p14="http://schemas.microsoft.com/office/powerpoint/2010/main" val="3294706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720080"/>
          </a:xfrm>
        </p:spPr>
        <p:txBody>
          <a:bodyPr>
            <a:normAutofit/>
          </a:bodyPr>
          <a:lstStyle/>
          <a:p>
            <a:r>
              <a:rPr lang="ar-IQ" sz="3200" b="1" dirty="0"/>
              <a:t>تأثير الهرمون في تعزيز استعمال الدهون لتوليد الطاقة </a:t>
            </a:r>
            <a:endParaRPr lang="ar-IQ" sz="3200" dirty="0"/>
          </a:p>
        </p:txBody>
      </p:sp>
      <p:sp>
        <p:nvSpPr>
          <p:cNvPr id="3" name="عنصر نائب للمحتوى 2"/>
          <p:cNvSpPr>
            <a:spLocks noGrp="1"/>
          </p:cNvSpPr>
          <p:nvPr>
            <p:ph idx="1"/>
          </p:nvPr>
        </p:nvSpPr>
        <p:spPr>
          <a:xfrm>
            <a:off x="107504" y="908720"/>
            <a:ext cx="8856984" cy="5832648"/>
          </a:xfrm>
        </p:spPr>
        <p:txBody>
          <a:bodyPr>
            <a:normAutofit lnSpcReduction="10000"/>
          </a:bodyPr>
          <a:lstStyle/>
          <a:p>
            <a:pPr marL="0" indent="0" algn="just">
              <a:buNone/>
            </a:pPr>
            <a:r>
              <a:rPr lang="ar-IQ" dirty="0" smtClean="0"/>
              <a:t>ان </a:t>
            </a:r>
            <a:r>
              <a:rPr lang="ar-IQ" dirty="0"/>
              <a:t>هرمون النمو يقوم بتحريك الاحماض الدهنية من الانسجة والشحمية ويزيد من تواجدها في السائل الدموي مما يستخدمه الجسم في انتاج  الطاقة مفضلا الدهون على السكريات والبروتينات .ولذا يعد تحريك الاحماض الدهنية واستخدامها كطاقة واحدة من اهم وظائف هرمون النمو على الرغم من ان تحريك الاحماض الدهنية </a:t>
            </a:r>
            <a:r>
              <a:rPr lang="ar-IQ" dirty="0" smtClean="0"/>
              <a:t>يكون في المنافسات الطويلة الزمن كما </a:t>
            </a:r>
            <a:r>
              <a:rPr lang="ar-IQ" dirty="0"/>
              <a:t>يحدث في الصيام والانشطة الرياضية التي زمنها </a:t>
            </a:r>
            <a:r>
              <a:rPr lang="ar-IQ" dirty="0" smtClean="0"/>
              <a:t>طويل .</a:t>
            </a:r>
          </a:p>
          <a:p>
            <a:pPr marL="0" indent="0">
              <a:buNone/>
            </a:pPr>
            <a:r>
              <a:rPr lang="ar-IQ" dirty="0"/>
              <a:t> </a:t>
            </a:r>
            <a:r>
              <a:rPr lang="ar-IQ" b="1" dirty="0" err="1" smtClean="0"/>
              <a:t>تاثير</a:t>
            </a:r>
            <a:r>
              <a:rPr lang="ar-IQ" b="1" dirty="0" smtClean="0"/>
              <a:t> </a:t>
            </a:r>
            <a:r>
              <a:rPr lang="ar-IQ" b="1" dirty="0"/>
              <a:t>هرمون النمو على ايض السكريات :</a:t>
            </a:r>
            <a:endParaRPr lang="en-US" dirty="0"/>
          </a:p>
          <a:p>
            <a:pPr marL="0" indent="0">
              <a:buNone/>
            </a:pPr>
            <a:r>
              <a:rPr lang="ar-IQ" dirty="0"/>
              <a:t>هناك اربعة </a:t>
            </a:r>
            <a:r>
              <a:rPr lang="ar-IQ" dirty="0" err="1"/>
              <a:t>تاثيرات</a:t>
            </a:r>
            <a:r>
              <a:rPr lang="ar-IQ" dirty="0"/>
              <a:t> لهرمون النمو على السكريات هي :</a:t>
            </a:r>
            <a:endParaRPr lang="en-US" dirty="0"/>
          </a:p>
          <a:p>
            <a:pPr marL="0" indent="0">
              <a:buNone/>
            </a:pPr>
            <a:r>
              <a:rPr lang="ar-IQ" dirty="0"/>
              <a:t>1-يقلل من استعماله كمورد للطاقة .</a:t>
            </a:r>
            <a:endParaRPr lang="en-US" dirty="0"/>
          </a:p>
          <a:p>
            <a:pPr marL="0" indent="0">
              <a:buNone/>
            </a:pPr>
            <a:r>
              <a:rPr lang="ar-IQ" dirty="0"/>
              <a:t>2-يعزز تحويل الكلوكوز وخزنه الى </a:t>
            </a:r>
            <a:r>
              <a:rPr lang="ar-IQ" dirty="0" err="1"/>
              <a:t>كلايكوجين</a:t>
            </a:r>
            <a:r>
              <a:rPr lang="ar-IQ" dirty="0"/>
              <a:t> .</a:t>
            </a:r>
            <a:endParaRPr lang="en-US" dirty="0"/>
          </a:p>
          <a:p>
            <a:pPr marL="0" indent="0">
              <a:buNone/>
            </a:pPr>
            <a:endParaRPr lang="ar-IQ" dirty="0"/>
          </a:p>
        </p:txBody>
      </p:sp>
    </p:spTree>
    <p:extLst>
      <p:ext uri="{BB962C8B-B14F-4D97-AF65-F5344CB8AC3E}">
        <p14:creationId xmlns:p14="http://schemas.microsoft.com/office/powerpoint/2010/main" val="32620117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smtClean="0"/>
              <a:t>هرمونات النمو والكبد وال</a:t>
            </a:r>
            <a:r>
              <a:rPr lang="ar-SA" b="1" u="sng" dirty="0"/>
              <a:t> (</a:t>
            </a:r>
            <a:r>
              <a:rPr lang="ar-SA" b="1" u="sng" dirty="0" err="1"/>
              <a:t>سوماتوميدين</a:t>
            </a:r>
            <a:r>
              <a:rPr lang="ar-SA" b="1" u="sng" dirty="0"/>
              <a:t> </a:t>
            </a:r>
            <a:r>
              <a:rPr lang="ar-SA" b="1" u="sng" dirty="0" smtClean="0"/>
              <a:t>) </a:t>
            </a:r>
            <a:endParaRPr lang="ar-SA" dirty="0"/>
          </a:p>
        </p:txBody>
      </p:sp>
      <p:sp>
        <p:nvSpPr>
          <p:cNvPr id="3" name="عنصر نائب للمحتوى 2"/>
          <p:cNvSpPr>
            <a:spLocks noGrp="1"/>
          </p:cNvSpPr>
          <p:nvPr>
            <p:ph idx="1"/>
          </p:nvPr>
        </p:nvSpPr>
        <p:spPr/>
        <p:txBody>
          <a:bodyPr/>
          <a:lstStyle/>
          <a:p>
            <a:pPr algn="just"/>
            <a:r>
              <a:rPr lang="ar-SA" dirty="0"/>
              <a:t>ومن المهم أن نفهم هرمون النمو البشرى لا يعمل بشكل مباشر , لكنه يشجع الكبد , على إفراز عوامل </a:t>
            </a:r>
            <a:r>
              <a:rPr lang="ar-IQ" dirty="0" smtClean="0"/>
              <a:t>تسمى (بعامل </a:t>
            </a:r>
            <a:r>
              <a:rPr lang="ar-SA" dirty="0" smtClean="0"/>
              <a:t>نمو شب</a:t>
            </a:r>
            <a:r>
              <a:rPr lang="ar-IQ" dirty="0" smtClean="0"/>
              <a:t>يه</a:t>
            </a:r>
            <a:r>
              <a:rPr lang="ar-SA" dirty="0" smtClean="0"/>
              <a:t> </a:t>
            </a:r>
            <a:r>
              <a:rPr lang="ar-IQ" dirty="0" smtClean="0"/>
              <a:t>ب</a:t>
            </a:r>
            <a:r>
              <a:rPr lang="ar-SA" dirty="0" smtClean="0"/>
              <a:t>الأنسولين</a:t>
            </a:r>
            <a:r>
              <a:rPr lang="ar-IQ" dirty="0" smtClean="0"/>
              <a:t>)</a:t>
            </a:r>
            <a:r>
              <a:rPr lang="ar-SA" dirty="0" smtClean="0"/>
              <a:t> </a:t>
            </a:r>
            <a:r>
              <a:rPr lang="ar-SA" dirty="0"/>
              <a:t>, </a:t>
            </a:r>
            <a:r>
              <a:rPr lang="ar-IQ" dirty="0" smtClean="0"/>
              <a:t>او يسمى </a:t>
            </a:r>
            <a:r>
              <a:rPr lang="ar-SA" dirty="0" smtClean="0"/>
              <a:t>(</a:t>
            </a:r>
            <a:r>
              <a:rPr lang="ar-SA" dirty="0" err="1" smtClean="0"/>
              <a:t>سوماتوميدين</a:t>
            </a:r>
            <a:r>
              <a:rPr lang="ar-SA" dirty="0" smtClean="0"/>
              <a:t> ) </a:t>
            </a:r>
            <a:r>
              <a:rPr lang="ar-SA" dirty="0"/>
              <a:t>, وتلك العوامل </a:t>
            </a:r>
            <a:r>
              <a:rPr lang="ar-SA" dirty="0" err="1"/>
              <a:t>التى</a:t>
            </a:r>
            <a:r>
              <a:rPr lang="ar-SA" dirty="0"/>
              <a:t> تقوم بالعمل </a:t>
            </a:r>
            <a:r>
              <a:rPr lang="ar-SA" dirty="0" err="1"/>
              <a:t>فى</a:t>
            </a:r>
            <a:r>
              <a:rPr lang="ar-SA" dirty="0"/>
              <a:t> الجسم , ويجب أن نعلم , أن قدرة الكبد على إنتاج تلك العوامل محدودة , لذلك فإن قدرة الهرمون على العمل محدودة</a:t>
            </a:r>
            <a:r>
              <a:rPr lang="en-US" dirty="0"/>
              <a:t> . </a:t>
            </a:r>
          </a:p>
        </p:txBody>
      </p:sp>
    </p:spTree>
    <p:extLst>
      <p:ext uri="{BB962C8B-B14F-4D97-AF65-F5344CB8AC3E}">
        <p14:creationId xmlns:p14="http://schemas.microsoft.com/office/powerpoint/2010/main" val="8482351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792088"/>
          </a:xfrm>
        </p:spPr>
        <p:txBody>
          <a:bodyPr>
            <a:normAutofit/>
          </a:bodyPr>
          <a:lstStyle/>
          <a:p>
            <a:r>
              <a:rPr lang="ar-IQ" sz="3200" b="1" dirty="0" smtClean="0"/>
              <a:t>استجابة هرمون النمو للنشاط او الجهد البدني </a:t>
            </a:r>
            <a:endParaRPr lang="ar-IQ" sz="3200" b="1" dirty="0"/>
          </a:p>
        </p:txBody>
      </p:sp>
      <p:sp>
        <p:nvSpPr>
          <p:cNvPr id="3" name="عنصر نائب للمحتوى 2"/>
          <p:cNvSpPr>
            <a:spLocks noGrp="1"/>
          </p:cNvSpPr>
          <p:nvPr>
            <p:ph idx="1"/>
          </p:nvPr>
        </p:nvSpPr>
        <p:spPr>
          <a:xfrm>
            <a:off x="179512" y="764704"/>
            <a:ext cx="8856984" cy="5976664"/>
          </a:xfrm>
        </p:spPr>
        <p:txBody>
          <a:bodyPr>
            <a:normAutofit/>
          </a:bodyPr>
          <a:lstStyle/>
          <a:p>
            <a:pPr marL="0" indent="0">
              <a:buNone/>
            </a:pPr>
            <a:r>
              <a:rPr lang="ar-IQ" sz="2800" dirty="0" smtClean="0"/>
              <a:t>يزداد المنبه القادم من الغدة النخامية مع اداء الجهد البدني ومن خلال التجربة على </a:t>
            </a:r>
            <a:r>
              <a:rPr lang="ar-IQ" sz="2800" dirty="0" err="1" smtClean="0"/>
              <a:t>الدراجه</a:t>
            </a:r>
            <a:r>
              <a:rPr lang="ar-IQ" sz="2800" dirty="0" smtClean="0"/>
              <a:t> الهوائية في اختبارين احدهما (300كغم / بالدقيقة) ولمدة 20 دقيقة والثاني 900 كغم / بالدقيقة ولنفس الزمن شوهد ما يلي : </a:t>
            </a:r>
          </a:p>
          <a:p>
            <a:pPr marL="0" indent="0">
              <a:buNone/>
            </a:pPr>
            <a:r>
              <a:rPr lang="ar-IQ" sz="2800" dirty="0" smtClean="0"/>
              <a:t>1-زيادة هرمون النمو بصورة تدريجية</a:t>
            </a:r>
          </a:p>
          <a:p>
            <a:pPr marL="0" indent="0">
              <a:buNone/>
            </a:pPr>
            <a:r>
              <a:rPr lang="ar-IQ" sz="2800" dirty="0" smtClean="0"/>
              <a:t>2-الزيادة في الهرمون يزداد مع زيادة زمن الاداء</a:t>
            </a:r>
          </a:p>
          <a:p>
            <a:pPr marL="0" indent="0">
              <a:buNone/>
            </a:pPr>
            <a:r>
              <a:rPr lang="ar-IQ" sz="2800" dirty="0" smtClean="0"/>
              <a:t>3-اختلاف في تركيز الهرمون يعتمد على مستوى اللياقة البدنية </a:t>
            </a:r>
            <a:r>
              <a:rPr lang="ar-IQ" sz="2800" dirty="0" err="1" smtClean="0"/>
              <a:t>للافراد</a:t>
            </a:r>
            <a:endParaRPr lang="ar-IQ" sz="2800" dirty="0" smtClean="0"/>
          </a:p>
          <a:p>
            <a:pPr marL="0" indent="0">
              <a:buNone/>
            </a:pPr>
            <a:r>
              <a:rPr lang="ar-IQ" sz="2800" dirty="0" smtClean="0"/>
              <a:t>4-الزيادة اثناء الجهد لدى غير المتدرب اكثر بشكل بسيط عن غير المتدرب عند اداء جهد متشابه (ربما بسبب القدرة على التحكم والتغذية الراجعة )لدى المتدربين</a:t>
            </a:r>
          </a:p>
          <a:p>
            <a:pPr marL="0" indent="0">
              <a:buNone/>
            </a:pPr>
            <a:r>
              <a:rPr lang="ar-IQ" sz="2800" dirty="0" smtClean="0"/>
              <a:t>5- الزيادة عند المتدربين اكثر من غير المتدربين بعد الجهد المتشابه</a:t>
            </a:r>
          </a:p>
          <a:p>
            <a:pPr marL="0" indent="0">
              <a:buNone/>
            </a:pPr>
            <a:endParaRPr lang="ar-IQ" sz="2800" dirty="0"/>
          </a:p>
        </p:txBody>
      </p:sp>
    </p:spTree>
    <p:extLst>
      <p:ext uri="{BB962C8B-B14F-4D97-AF65-F5344CB8AC3E}">
        <p14:creationId xmlns:p14="http://schemas.microsoft.com/office/powerpoint/2010/main" val="852406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260648"/>
            <a:ext cx="9036496" cy="6408712"/>
          </a:xfrm>
        </p:spPr>
        <p:txBody>
          <a:bodyPr>
            <a:normAutofit fontScale="85000" lnSpcReduction="10000"/>
          </a:bodyPr>
          <a:lstStyle/>
          <a:p>
            <a:pPr marL="0" indent="0">
              <a:buNone/>
            </a:pPr>
            <a:r>
              <a:rPr lang="en-US" b="1" dirty="0"/>
              <a:t> </a:t>
            </a:r>
            <a:r>
              <a:rPr lang="ar-IQ" b="1" dirty="0"/>
              <a:t>تناول هرمون النمو والمنشطات:</a:t>
            </a:r>
            <a:endParaRPr lang="en-US" dirty="0"/>
          </a:p>
          <a:p>
            <a:pPr marL="0" indent="0">
              <a:buNone/>
            </a:pPr>
            <a:r>
              <a:rPr lang="ar-SA" dirty="0"/>
              <a:t>أعلن الاتحاد التشيكي لألعاب القوى </a:t>
            </a:r>
            <a:r>
              <a:rPr lang="ar-SA" dirty="0" smtClean="0"/>
              <a:t>أنه </a:t>
            </a:r>
            <a:r>
              <a:rPr lang="ar-SA" dirty="0"/>
              <a:t>أوقف رامي كرة الحديد </a:t>
            </a:r>
            <a:r>
              <a:rPr lang="ar-SA" dirty="0" err="1"/>
              <a:t>رميجيوس</a:t>
            </a:r>
            <a:r>
              <a:rPr lang="ar-SA" dirty="0"/>
              <a:t> </a:t>
            </a:r>
            <a:r>
              <a:rPr lang="ar-SA" dirty="0" err="1" smtClean="0"/>
              <a:t>ماتشورا</a:t>
            </a:r>
            <a:r>
              <a:rPr lang="ar-SA" dirty="0" smtClean="0"/>
              <a:t>، </a:t>
            </a:r>
            <a:r>
              <a:rPr lang="ar-SA" dirty="0"/>
              <a:t>بطل أوروبا للشباب عام 2005، لمدة عامين </a:t>
            </a:r>
            <a:r>
              <a:rPr lang="ar-IQ" dirty="0" smtClean="0"/>
              <a:t>ل</a:t>
            </a:r>
            <a:r>
              <a:rPr lang="ar-SA" dirty="0" smtClean="0"/>
              <a:t>تناوله </a:t>
            </a:r>
            <a:r>
              <a:rPr lang="ar-SA" dirty="0"/>
              <a:t>هرمونات النمو</a:t>
            </a:r>
            <a:r>
              <a:rPr lang="en-US" dirty="0" smtClean="0"/>
              <a:t>.</a:t>
            </a:r>
            <a:endParaRPr lang="ar-IQ" dirty="0" smtClean="0"/>
          </a:p>
          <a:p>
            <a:pPr marL="0" indent="0">
              <a:buNone/>
            </a:pPr>
            <a:r>
              <a:rPr lang="ar-SA" dirty="0" smtClean="0"/>
              <a:t> </a:t>
            </a:r>
            <a:r>
              <a:rPr lang="ar-SA" dirty="0"/>
              <a:t> </a:t>
            </a:r>
            <a:r>
              <a:rPr lang="ar-IQ" b="1" dirty="0" smtClean="0"/>
              <a:t>تحفيز </a:t>
            </a:r>
            <a:r>
              <a:rPr lang="ar-IQ" b="1" dirty="0"/>
              <a:t>افراز هرمون النمو </a:t>
            </a:r>
            <a:r>
              <a:rPr lang="ar-IQ" b="1" dirty="0" smtClean="0"/>
              <a:t>طبيعياً</a:t>
            </a:r>
            <a:endParaRPr lang="en-US" b="1" dirty="0"/>
          </a:p>
          <a:p>
            <a:pPr marL="0" indent="0">
              <a:buNone/>
            </a:pPr>
            <a:r>
              <a:rPr lang="ar-IQ" dirty="0"/>
              <a:t>يمكن تحفيز افراز هرمون النمو طبيعياً عبر عدة طرق</a:t>
            </a:r>
            <a:endParaRPr lang="en-US" dirty="0"/>
          </a:p>
          <a:p>
            <a:pPr marL="514350" lvl="0" indent="-514350">
              <a:buFont typeface="+mj-lt"/>
              <a:buAutoNum type="arabicPeriod"/>
            </a:pPr>
            <a:r>
              <a:rPr lang="ar-IQ" dirty="0"/>
              <a:t>عدم </a:t>
            </a:r>
            <a:r>
              <a:rPr lang="ar-IQ" dirty="0" smtClean="0"/>
              <a:t> تناول الطعام قبل 3 </a:t>
            </a:r>
            <a:r>
              <a:rPr lang="ar-IQ" dirty="0"/>
              <a:t>ساعات </a:t>
            </a:r>
            <a:r>
              <a:rPr lang="ar-IQ" dirty="0" smtClean="0"/>
              <a:t>من </a:t>
            </a:r>
            <a:r>
              <a:rPr lang="ar-IQ" dirty="0"/>
              <a:t>النوم (يتسبب </a:t>
            </a:r>
            <a:r>
              <a:rPr lang="ar-IQ" dirty="0" smtClean="0"/>
              <a:t>ذلك </a:t>
            </a:r>
            <a:r>
              <a:rPr lang="ar-IQ" dirty="0"/>
              <a:t>في افراز هرمون النمو وتقليل افراز الانسولين)</a:t>
            </a:r>
            <a:endParaRPr lang="en-US" dirty="0"/>
          </a:p>
          <a:p>
            <a:pPr marL="514350" lvl="0" indent="-514350">
              <a:buFont typeface="+mj-lt"/>
              <a:buAutoNum type="arabicPeriod"/>
            </a:pPr>
            <a:r>
              <a:rPr lang="ar-IQ" dirty="0"/>
              <a:t>القيام بتمارين رياضية واتباع حميه قليلة السكر</a:t>
            </a:r>
            <a:endParaRPr lang="en-US" dirty="0"/>
          </a:p>
          <a:p>
            <a:pPr marL="514350" lvl="0" indent="-514350">
              <a:buFont typeface="+mj-lt"/>
              <a:buAutoNum type="arabicPeriod"/>
            </a:pPr>
            <a:r>
              <a:rPr lang="ar-IQ" dirty="0" smtClean="0"/>
              <a:t>الصيام</a:t>
            </a:r>
          </a:p>
          <a:p>
            <a:pPr marL="0" indent="0">
              <a:buNone/>
            </a:pPr>
            <a:r>
              <a:rPr lang="ar-SA" dirty="0"/>
              <a:t>ويقدر الخبراء نسبة هرمون النمو الذي يفرز خلال النوم بحوالي 75% من إجمالي نسبة هرمون النمو الذي يفرز يوميًا</a:t>
            </a:r>
            <a:r>
              <a:rPr lang="ar-SA" dirty="0" smtClean="0"/>
              <a:t>.</a:t>
            </a:r>
            <a:r>
              <a:rPr lang="en-US" dirty="0" smtClean="0"/>
              <a:t> </a:t>
            </a:r>
            <a:r>
              <a:rPr lang="ar-SA" dirty="0" smtClean="0"/>
              <a:t>وغالبًا </a:t>
            </a:r>
            <a:r>
              <a:rPr lang="ar-SA" dirty="0"/>
              <a:t>ما يتم إفراز معظم هرمون النمو عند الأشخاص الأصحاء ليلًا في </a:t>
            </a:r>
            <a:r>
              <a:rPr lang="ar-SA" dirty="0" smtClean="0"/>
              <a:t>مرحلة </a:t>
            </a:r>
            <a:r>
              <a:rPr lang="en-US" dirty="0" smtClean="0"/>
              <a:t> </a:t>
            </a:r>
            <a:r>
              <a:rPr lang="ar-SA" dirty="0" smtClean="0"/>
              <a:t>النوم </a:t>
            </a:r>
            <a:r>
              <a:rPr lang="ar-SA" dirty="0"/>
              <a:t>وهي مرحلة النوم العميق، وتكون هذه المرحلة تقريبًا بعد ساعة من النوم، وتمثل هذه المرحلة حوالي ربع ما تنامه في كل ليلة</a:t>
            </a:r>
            <a:r>
              <a:rPr lang="ar-SA" dirty="0" smtClean="0"/>
              <a:t>.</a:t>
            </a:r>
            <a:r>
              <a:rPr lang="en-US" u="sng" dirty="0"/>
              <a:t> </a:t>
            </a:r>
            <a:r>
              <a:rPr lang="ar-SA" u="sng" dirty="0"/>
              <a:t>أثناء التمرين ، نفرز أيضًا هرمونات النمو ولكن بكميات </a:t>
            </a:r>
            <a:r>
              <a:rPr lang="ar-SA" u="sng" dirty="0" smtClean="0"/>
              <a:t>أقل </a:t>
            </a:r>
            <a:r>
              <a:rPr lang="ar-SA" u="sng" dirty="0"/>
              <a:t>إنه لا يبدأ أيضًا إلا بعد حوالي 10 دقائق من التمرين </a:t>
            </a:r>
            <a:r>
              <a:rPr lang="ar-IQ" u="sng" dirty="0" smtClean="0"/>
              <a:t>.</a:t>
            </a:r>
          </a:p>
          <a:p>
            <a:endParaRPr lang="ar-IQ" u="sng" dirty="0" smtClean="0"/>
          </a:p>
          <a:p>
            <a:endParaRPr lang="ar-IQ" u="sng" dirty="0"/>
          </a:p>
          <a:p>
            <a:endParaRPr lang="ar-IQ" dirty="0" smtClean="0"/>
          </a:p>
          <a:p>
            <a:pPr lvl="0"/>
            <a:endParaRPr lang="ar-IQ" dirty="0" smtClean="0"/>
          </a:p>
          <a:p>
            <a:pPr marL="0" lvl="0" indent="0">
              <a:buNone/>
            </a:pPr>
            <a:endParaRPr lang="ar-IQ" dirty="0"/>
          </a:p>
        </p:txBody>
      </p:sp>
    </p:spTree>
    <p:extLst>
      <p:ext uri="{BB962C8B-B14F-4D97-AF65-F5344CB8AC3E}">
        <p14:creationId xmlns:p14="http://schemas.microsoft.com/office/powerpoint/2010/main" val="1770813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88640"/>
            <a:ext cx="8928992" cy="792088"/>
          </a:xfrm>
        </p:spPr>
        <p:txBody>
          <a:bodyPr>
            <a:normAutofit/>
          </a:bodyPr>
          <a:lstStyle/>
          <a:p>
            <a:r>
              <a:rPr lang="ar-IQ" sz="2800" b="1" dirty="0" smtClean="0"/>
              <a:t>الهرمونات الذكرية  (البنائية او الستيرويدية او مجموعة </a:t>
            </a:r>
            <a:r>
              <a:rPr lang="ar-IQ" sz="2800" b="1" dirty="0" err="1" smtClean="0"/>
              <a:t>الاندروجينات</a:t>
            </a:r>
            <a:r>
              <a:rPr lang="ar-IQ" sz="2800" b="1" dirty="0" smtClean="0"/>
              <a:t>) </a:t>
            </a:r>
            <a:endParaRPr lang="ar-IQ" sz="2800" b="1" dirty="0"/>
          </a:p>
        </p:txBody>
      </p:sp>
      <p:sp>
        <p:nvSpPr>
          <p:cNvPr id="3" name="عنصر نائب للمحتوى 2"/>
          <p:cNvSpPr>
            <a:spLocks noGrp="1"/>
          </p:cNvSpPr>
          <p:nvPr>
            <p:ph idx="1"/>
          </p:nvPr>
        </p:nvSpPr>
        <p:spPr>
          <a:xfrm>
            <a:off x="179512" y="980728"/>
            <a:ext cx="8712968" cy="5616624"/>
          </a:xfrm>
        </p:spPr>
        <p:txBody>
          <a:bodyPr>
            <a:normAutofit/>
          </a:bodyPr>
          <a:lstStyle/>
          <a:p>
            <a:pPr marL="0" indent="0" algn="just">
              <a:buNone/>
            </a:pPr>
            <a:r>
              <a:rPr lang="ar-IQ" dirty="0" smtClean="0">
                <a:solidFill>
                  <a:srgbClr val="FF0000"/>
                </a:solidFill>
              </a:rPr>
              <a:t>وتفرزها (قشرة الكظر) و(الخصيتان </a:t>
            </a:r>
            <a:r>
              <a:rPr lang="ar-IQ" dirty="0">
                <a:solidFill>
                  <a:srgbClr val="FF0000"/>
                </a:solidFill>
              </a:rPr>
              <a:t>) </a:t>
            </a:r>
            <a:r>
              <a:rPr lang="ar-IQ" dirty="0" smtClean="0"/>
              <a:t>وتشمل التستوسيترون </a:t>
            </a:r>
            <a:r>
              <a:rPr lang="ar-IQ" dirty="0"/>
              <a:t>– </a:t>
            </a:r>
            <a:r>
              <a:rPr lang="ar-IQ" dirty="0" err="1"/>
              <a:t>والديهيدروتستوسيترون</a:t>
            </a:r>
            <a:r>
              <a:rPr lang="ar-IQ" dirty="0"/>
              <a:t> </a:t>
            </a:r>
            <a:r>
              <a:rPr lang="ar-IQ" dirty="0" smtClean="0"/>
              <a:t>. </a:t>
            </a:r>
            <a:r>
              <a:rPr lang="ar-IQ" dirty="0" err="1" smtClean="0"/>
              <a:t>والتستوسيترون</a:t>
            </a:r>
            <a:r>
              <a:rPr lang="ar-IQ" dirty="0" smtClean="0"/>
              <a:t> </a:t>
            </a:r>
            <a:r>
              <a:rPr lang="ar-IQ" dirty="0"/>
              <a:t>هو الذي يفرز بكميات اكبر ولكن  من حيث الاهمية يكون الديهيدروتستوسيترون </a:t>
            </a:r>
            <a:r>
              <a:rPr lang="ar-IQ" dirty="0" smtClean="0"/>
              <a:t>هو </a:t>
            </a:r>
            <a:r>
              <a:rPr lang="ar-IQ" dirty="0"/>
              <a:t>الاكثر فعالية في الجسم </a:t>
            </a:r>
            <a:r>
              <a:rPr lang="ar-IQ" dirty="0" smtClean="0"/>
              <a:t> وان </a:t>
            </a:r>
            <a:r>
              <a:rPr lang="ar-IQ" dirty="0"/>
              <a:t>التستوستيرون يرتبط ببروتين </a:t>
            </a:r>
            <a:r>
              <a:rPr lang="ar-IQ" dirty="0" err="1"/>
              <a:t>الكلوبلين</a:t>
            </a:r>
            <a:r>
              <a:rPr lang="ar-IQ" dirty="0"/>
              <a:t> بيتا في البلازما وخلال ساعة من </a:t>
            </a:r>
            <a:r>
              <a:rPr lang="ar-IQ" dirty="0" smtClean="0"/>
              <a:t>دخوله </a:t>
            </a:r>
            <a:r>
              <a:rPr lang="ar-IQ" dirty="0"/>
              <a:t>للسائل الدموي </a:t>
            </a:r>
            <a:r>
              <a:rPr lang="ar-IQ" dirty="0" smtClean="0"/>
              <a:t>ويصل </a:t>
            </a:r>
            <a:r>
              <a:rPr lang="ar-IQ" dirty="0"/>
              <a:t>الى الخلايا المستهدفة والمتبقي يعالج في الكبد ويطرح من قبل الامعاء لخارج الجسم علما ان النسبة الاعلى من التستوستيرون الذي يدخل الانسجة يحول الى ديهيدروتستوسيترون</a:t>
            </a:r>
            <a:endParaRPr lang="en-US" dirty="0"/>
          </a:p>
          <a:p>
            <a:endParaRPr lang="ar-IQ" dirty="0"/>
          </a:p>
        </p:txBody>
      </p:sp>
    </p:spTree>
    <p:extLst>
      <p:ext uri="{BB962C8B-B14F-4D97-AF65-F5344CB8AC3E}">
        <p14:creationId xmlns:p14="http://schemas.microsoft.com/office/powerpoint/2010/main" val="31862821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936104"/>
          </a:xfrm>
        </p:spPr>
        <p:txBody>
          <a:bodyPr>
            <a:normAutofit/>
          </a:bodyPr>
          <a:lstStyle/>
          <a:p>
            <a:r>
              <a:rPr lang="ar-IQ" sz="3600" b="1" dirty="0" smtClean="0"/>
              <a:t>شكل </a:t>
            </a:r>
            <a:r>
              <a:rPr lang="ar-SA" sz="3600" b="1" dirty="0" smtClean="0"/>
              <a:t>هرمون</a:t>
            </a:r>
            <a:r>
              <a:rPr lang="ar-SA" sz="3600" b="1" dirty="0"/>
              <a:t> </a:t>
            </a:r>
            <a:r>
              <a:rPr lang="ar-SA" sz="3600" b="1" dirty="0" smtClean="0"/>
              <a:t>التستوستيرون</a:t>
            </a:r>
            <a:r>
              <a:rPr lang="en-US" sz="3600" b="1" dirty="0" smtClean="0"/>
              <a:t> </a:t>
            </a:r>
            <a:r>
              <a:rPr lang="ar-IQ" sz="3600" b="1" dirty="0" smtClean="0"/>
              <a:t> المنقول بالدم</a:t>
            </a:r>
            <a:endParaRPr lang="ar-IQ" sz="3600" dirty="0"/>
          </a:p>
        </p:txBody>
      </p:sp>
      <p:sp>
        <p:nvSpPr>
          <p:cNvPr id="3" name="عنصر نائب للمحتوى 2"/>
          <p:cNvSpPr>
            <a:spLocks noGrp="1"/>
          </p:cNvSpPr>
          <p:nvPr>
            <p:ph idx="1"/>
          </p:nvPr>
        </p:nvSpPr>
        <p:spPr>
          <a:xfrm>
            <a:off x="179512" y="980728"/>
            <a:ext cx="8784976" cy="5688632"/>
          </a:xfrm>
        </p:spPr>
        <p:txBody>
          <a:bodyPr>
            <a:normAutofit fontScale="92500" lnSpcReduction="20000"/>
          </a:bodyPr>
          <a:lstStyle/>
          <a:p>
            <a:pPr marL="0" indent="0" algn="just">
              <a:buNone/>
            </a:pPr>
            <a:r>
              <a:rPr lang="ar-SA" b="1" dirty="0" smtClean="0"/>
              <a:t>1-</a:t>
            </a:r>
            <a:r>
              <a:rPr lang="ar-SA" b="1" dirty="0"/>
              <a:t>    هرمون التستوستيرون الحر </a:t>
            </a:r>
            <a:r>
              <a:rPr lang="ar-IQ" b="1" dirty="0" smtClean="0"/>
              <a:t>:</a:t>
            </a:r>
            <a:endParaRPr lang="en-US" dirty="0"/>
          </a:p>
          <a:p>
            <a:pPr marL="0" indent="0" algn="just">
              <a:buNone/>
            </a:pPr>
            <a:r>
              <a:rPr lang="ar-SA" dirty="0"/>
              <a:t>هرمون التستوستيرون الحر هو هرمون التستوستيرون في انقى صوره والتستوستيرون الممتاز كما يحب العلماء أن يسموه و سبب تسميته “بالحر” هو عدم وجود أي بروتينات أو جزيئات متصلة به . التستوستيرون الحر يدخل إلى الخلايا و ينشط مستقبلاتها ليبدأ </a:t>
            </a:r>
            <a:r>
              <a:rPr lang="ar-SA" dirty="0" smtClean="0"/>
              <a:t>الظهور </a:t>
            </a:r>
            <a:r>
              <a:rPr lang="ar-SA" dirty="0"/>
              <a:t>في </a:t>
            </a:r>
            <a:r>
              <a:rPr lang="ar-IQ" dirty="0" smtClean="0"/>
              <a:t>ال</a:t>
            </a:r>
            <a:r>
              <a:rPr lang="ar-SA" dirty="0" smtClean="0"/>
              <a:t>جسد. </a:t>
            </a:r>
            <a:r>
              <a:rPr lang="ar-SA" dirty="0"/>
              <a:t>وعلى الرغم من فوائد التستوستيرون الحر إلا انه لا يمثل إلا حوالي 2-3 % من اجمالي نسبة التستوستيرون الموجودة داخل أجسادنا . و حتى نستفيد الاستفادة الكاملة من نسبة التستوستيرون في الجسم يجب زيادة كمية التستوستيرون الحر الموجودة في الدم.</a:t>
            </a:r>
            <a:endParaRPr lang="en-US" dirty="0"/>
          </a:p>
          <a:p>
            <a:pPr marL="0" indent="0" algn="just">
              <a:buNone/>
            </a:pPr>
            <a:r>
              <a:rPr lang="ar-SA" b="1" dirty="0"/>
              <a:t>2-    هرمون التستوستيرون المرتبط </a:t>
            </a:r>
            <a:r>
              <a:rPr lang="ar-SA" b="1" dirty="0" err="1"/>
              <a:t>بالجلوبيولين</a:t>
            </a:r>
            <a:r>
              <a:rPr lang="ar-SA" b="1" dirty="0"/>
              <a:t> </a:t>
            </a:r>
            <a:r>
              <a:rPr lang="ar-IQ" b="1" dirty="0" smtClean="0"/>
              <a:t>:</a:t>
            </a:r>
            <a:r>
              <a:rPr lang="ar-SA" dirty="0" smtClean="0"/>
              <a:t>حوالي </a:t>
            </a:r>
            <a:r>
              <a:rPr lang="ar-SA" dirty="0"/>
              <a:t>40-50% من نسبة التستوستيرون التي ينتجها الجسم مرتبطة ببروتين يسمى </a:t>
            </a:r>
            <a:r>
              <a:rPr lang="ar-SA" dirty="0" err="1"/>
              <a:t>الجلوبيولين</a:t>
            </a:r>
            <a:r>
              <a:rPr lang="ar-SA" dirty="0"/>
              <a:t> (</a:t>
            </a:r>
            <a:r>
              <a:rPr lang="en-US" dirty="0"/>
              <a:t>SHBG</a:t>
            </a:r>
            <a:r>
              <a:rPr lang="ar-SA" dirty="0"/>
              <a:t>) ، </a:t>
            </a:r>
            <a:r>
              <a:rPr lang="ar-SA" dirty="0" smtClean="0"/>
              <a:t>و </a:t>
            </a:r>
            <a:r>
              <a:rPr lang="ar-SA" dirty="0"/>
              <a:t>دوره الرئيسي هو تنظيم كمية التستوستيرون الحر الموجودة في أجسادنا . التأثير السلبي لربط هرمون التستوستيرون ببروتين </a:t>
            </a:r>
            <a:r>
              <a:rPr lang="ar-SA" dirty="0" err="1"/>
              <a:t>الجلوبيولين</a:t>
            </a:r>
            <a:r>
              <a:rPr lang="ar-SA" dirty="0"/>
              <a:t> </a:t>
            </a:r>
            <a:r>
              <a:rPr lang="en-US" dirty="0" smtClean="0"/>
              <a:t>SHBG</a:t>
            </a:r>
            <a:endParaRPr lang="ar-IQ" dirty="0"/>
          </a:p>
        </p:txBody>
      </p:sp>
    </p:spTree>
    <p:extLst>
      <p:ext uri="{BB962C8B-B14F-4D97-AF65-F5344CB8AC3E}">
        <p14:creationId xmlns:p14="http://schemas.microsoft.com/office/powerpoint/2010/main" val="38960736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408712"/>
          </a:xfrm>
        </p:spPr>
        <p:txBody>
          <a:bodyPr>
            <a:normAutofit fontScale="92500" lnSpcReduction="10000"/>
          </a:bodyPr>
          <a:lstStyle/>
          <a:p>
            <a:pPr marL="0" indent="0" algn="just">
              <a:buNone/>
            </a:pPr>
            <a:r>
              <a:rPr lang="ar-SA" sz="3500" dirty="0"/>
              <a:t>هو أن التستوستيرون في هذه الحالة يكون غير نشط مما يعني أن الجسم لا يستطيع الاستفادة من هذا النوع في بناء </a:t>
            </a:r>
            <a:r>
              <a:rPr lang="ar-SA" sz="3500" dirty="0" smtClean="0"/>
              <a:t>عضلاتنا</a:t>
            </a:r>
            <a:r>
              <a:rPr lang="ar-IQ" sz="3500" dirty="0" smtClean="0"/>
              <a:t> </a:t>
            </a:r>
            <a:r>
              <a:rPr lang="ar-SA" sz="3500" dirty="0"/>
              <a:t>. </a:t>
            </a:r>
            <a:r>
              <a:rPr lang="ar-SA" sz="3500" dirty="0" smtClean="0"/>
              <a:t>وبالتالي </a:t>
            </a:r>
            <a:r>
              <a:rPr lang="ar-SA" sz="3500" dirty="0"/>
              <a:t>زيادة نسبة التستوستيرون الحر.</a:t>
            </a:r>
            <a:endParaRPr lang="en-US" sz="3500" dirty="0"/>
          </a:p>
          <a:p>
            <a:pPr marL="0" indent="0" algn="just">
              <a:buNone/>
            </a:pPr>
            <a:r>
              <a:rPr lang="ar-SA" sz="3500" b="1" u="sng" dirty="0" smtClean="0"/>
              <a:t>-</a:t>
            </a:r>
            <a:r>
              <a:rPr lang="ar-SA" sz="3500" b="1" u="sng" dirty="0"/>
              <a:t>    التستوستيرون المرتبط </a:t>
            </a:r>
            <a:r>
              <a:rPr lang="ar-SA" sz="3500" b="1" u="sng" dirty="0" smtClean="0"/>
              <a:t>بالألبومين</a:t>
            </a:r>
            <a:endParaRPr lang="en-US" sz="3500" dirty="0"/>
          </a:p>
          <a:p>
            <a:pPr marL="0" indent="0" algn="just">
              <a:buNone/>
            </a:pPr>
            <a:r>
              <a:rPr lang="ar-SA" sz="3500" dirty="0"/>
              <a:t>النسبة المتبقية من التستوستيرون الموجودة داخل الجسم ترتبط ببروتين </a:t>
            </a:r>
            <a:r>
              <a:rPr lang="ar-IQ" sz="3500" dirty="0" smtClean="0"/>
              <a:t>الال</a:t>
            </a:r>
            <a:r>
              <a:rPr lang="ar-SA" sz="3500" dirty="0" smtClean="0"/>
              <a:t>بومين </a:t>
            </a:r>
            <a:r>
              <a:rPr lang="en-US" sz="3500" dirty="0"/>
              <a:t>Albumin</a:t>
            </a:r>
            <a:r>
              <a:rPr lang="ar-SA" sz="3500" dirty="0"/>
              <a:t> ، </a:t>
            </a:r>
            <a:r>
              <a:rPr lang="ar-IQ" sz="3500" dirty="0" smtClean="0"/>
              <a:t>و</a:t>
            </a:r>
            <a:r>
              <a:rPr lang="ar-SA" sz="3500" dirty="0" smtClean="0"/>
              <a:t>إن </a:t>
            </a:r>
            <a:r>
              <a:rPr lang="ar-SA" sz="3500" dirty="0"/>
              <a:t>هرمون التستوستيرون المرتبط بالألبومين يكون غير نشط و لكن على عكس التستوستيرون المرتبط </a:t>
            </a:r>
            <a:r>
              <a:rPr lang="ar-SA" sz="3500" dirty="0" err="1"/>
              <a:t>بالجلوبيولين</a:t>
            </a:r>
            <a:r>
              <a:rPr lang="ar-SA" sz="3500" dirty="0"/>
              <a:t> </a:t>
            </a:r>
            <a:r>
              <a:rPr lang="en-US" sz="3500" dirty="0"/>
              <a:t>SHBG</a:t>
            </a:r>
            <a:r>
              <a:rPr lang="ar-SA" sz="3500" dirty="0"/>
              <a:t> فإن الرابطة بين التستوستيرون و الألبومين ضعيفة و يمكن للجسم كسرها بسهولة لإنتاج التستوستيرون الحر عندما يحتاج الجسم له و لذلك فإن بعض معامل التحاليل تقوم بجمع التستوستيرون المرتبط بالألبومين و التستوستيرون الحر في نتيجة واحدة عند عمل تحليل لنسبة التستوستيرون في الدم</a:t>
            </a:r>
            <a:endParaRPr lang="en-US" sz="3500" dirty="0"/>
          </a:p>
          <a:p>
            <a:pPr marL="0" indent="0" algn="just">
              <a:buNone/>
            </a:pPr>
            <a:endParaRPr lang="en-US" sz="3500" dirty="0"/>
          </a:p>
          <a:p>
            <a:endParaRPr lang="ar-IQ" dirty="0"/>
          </a:p>
        </p:txBody>
      </p:sp>
    </p:spTree>
    <p:extLst>
      <p:ext uri="{BB962C8B-B14F-4D97-AF65-F5344CB8AC3E}">
        <p14:creationId xmlns:p14="http://schemas.microsoft.com/office/powerpoint/2010/main" val="6799906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a:bodyPr>
          <a:lstStyle/>
          <a:p>
            <a:pPr marL="0" indent="0">
              <a:buNone/>
            </a:pPr>
            <a:r>
              <a:rPr lang="ar-IQ" b="1" u="sng" dirty="0"/>
              <a:t>وظائف التستوسيترون :</a:t>
            </a:r>
            <a:endParaRPr lang="en-US" dirty="0"/>
          </a:p>
          <a:p>
            <a:pPr marL="0" indent="0" algn="just">
              <a:buNone/>
            </a:pPr>
            <a:r>
              <a:rPr lang="ar-IQ" dirty="0" smtClean="0"/>
              <a:t>1-واحد </a:t>
            </a:r>
            <a:r>
              <a:rPr lang="ar-IQ" dirty="0"/>
              <a:t>من وظائفه </a:t>
            </a:r>
            <a:r>
              <a:rPr lang="ar-IQ" dirty="0" smtClean="0"/>
              <a:t>هو </a:t>
            </a:r>
            <a:r>
              <a:rPr lang="ar-IQ" dirty="0"/>
              <a:t>زيادة الكتلة العضلية </a:t>
            </a:r>
            <a:r>
              <a:rPr lang="ar-IQ" dirty="0" smtClean="0"/>
              <a:t>والعظمية </a:t>
            </a:r>
            <a:endParaRPr lang="en-US" dirty="0"/>
          </a:p>
          <a:p>
            <a:pPr marL="0" indent="0" algn="just">
              <a:buNone/>
            </a:pPr>
            <a:r>
              <a:rPr lang="ar-IQ" dirty="0" smtClean="0"/>
              <a:t>2-كما </a:t>
            </a:r>
            <a:r>
              <a:rPr lang="ar-IQ" dirty="0"/>
              <a:t>انه يعمل على زيادة سرعة الايض كونه يؤثر على تصنيع البروتين واحد وظائف التي يتخصص فيها البروتين </a:t>
            </a:r>
            <a:r>
              <a:rPr lang="ar-IQ" dirty="0" err="1"/>
              <a:t>كانزيم</a:t>
            </a:r>
            <a:r>
              <a:rPr lang="ar-IQ" dirty="0"/>
              <a:t> ومنها انزيمات انتاج الطاقة </a:t>
            </a:r>
            <a:r>
              <a:rPr lang="ar-IQ" dirty="0" smtClean="0"/>
              <a:t>.(بسبب انتاج الانزيمات سوف يزيد من انتاج الطاقة )</a:t>
            </a:r>
            <a:endParaRPr lang="en-US" dirty="0"/>
          </a:p>
          <a:p>
            <a:pPr marL="0" indent="0" algn="just">
              <a:buNone/>
            </a:pPr>
            <a:r>
              <a:rPr lang="ar-IQ" dirty="0" smtClean="0"/>
              <a:t>3-كما </a:t>
            </a:r>
            <a:r>
              <a:rPr lang="ar-IQ" dirty="0" smtClean="0"/>
              <a:t>يسهم في عملية </a:t>
            </a:r>
            <a:r>
              <a:rPr lang="en-US" dirty="0" smtClean="0"/>
              <a:t> </a:t>
            </a:r>
            <a:r>
              <a:rPr lang="ar-SA" dirty="0"/>
              <a:t>إنتاج خلايا الدم الحمراء</a:t>
            </a:r>
            <a:r>
              <a:rPr lang="ar-IQ" dirty="0"/>
              <a:t> (بسبب مكونات الكرية الحمراء </a:t>
            </a:r>
            <a:r>
              <a:rPr lang="ar-IQ" dirty="0" smtClean="0"/>
              <a:t>)</a:t>
            </a:r>
          </a:p>
          <a:p>
            <a:pPr marL="0" indent="0">
              <a:buNone/>
            </a:pPr>
            <a:r>
              <a:rPr lang="en-US" u="sng" dirty="0"/>
              <a:t/>
            </a:r>
            <a:br>
              <a:rPr lang="en-US" u="sng" dirty="0"/>
            </a:br>
            <a:endParaRPr lang="en-US" dirty="0"/>
          </a:p>
          <a:p>
            <a:endParaRPr lang="ar-IQ" dirty="0"/>
          </a:p>
        </p:txBody>
      </p:sp>
    </p:spTree>
    <p:extLst>
      <p:ext uri="{BB962C8B-B14F-4D97-AF65-F5344CB8AC3E}">
        <p14:creationId xmlns:p14="http://schemas.microsoft.com/office/powerpoint/2010/main" val="25536335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a:bodyPr>
          <a:lstStyle/>
          <a:p>
            <a:r>
              <a:rPr lang="ar-IQ" sz="3200" b="1" dirty="0" smtClean="0"/>
              <a:t>الآثار السلبية للإفراط في تناول التستوستيرون</a:t>
            </a:r>
            <a:endParaRPr lang="ar-SA" sz="3200" b="1" dirty="0"/>
          </a:p>
        </p:txBody>
      </p:sp>
      <p:sp>
        <p:nvSpPr>
          <p:cNvPr id="3" name="عنصر نائب للمحتوى 2"/>
          <p:cNvSpPr>
            <a:spLocks noGrp="1"/>
          </p:cNvSpPr>
          <p:nvPr>
            <p:ph idx="1"/>
          </p:nvPr>
        </p:nvSpPr>
        <p:spPr>
          <a:xfrm>
            <a:off x="179512" y="980728"/>
            <a:ext cx="8784976" cy="5616624"/>
          </a:xfrm>
        </p:spPr>
        <p:txBody>
          <a:bodyPr>
            <a:normAutofit lnSpcReduction="10000"/>
          </a:bodyPr>
          <a:lstStyle/>
          <a:p>
            <a:pPr marL="0" indent="0">
              <a:buNone/>
            </a:pPr>
            <a:r>
              <a:rPr lang="ar-SA" dirty="0"/>
              <a:t>وإن هذا الاستعمال المحظور لهرمونات البناء سيؤدي مع التدريب إلى ما يلي</a:t>
            </a:r>
            <a:r>
              <a:rPr lang="en-US" dirty="0"/>
              <a:t> : </a:t>
            </a:r>
            <a:br>
              <a:rPr lang="en-US" dirty="0"/>
            </a:br>
            <a:r>
              <a:rPr lang="ar-IQ" dirty="0" smtClean="0"/>
              <a:t>1- </a:t>
            </a:r>
            <a:r>
              <a:rPr lang="ar-SA" dirty="0" smtClean="0"/>
              <a:t>نقص </a:t>
            </a:r>
            <a:r>
              <a:rPr lang="ar-SA" dirty="0"/>
              <a:t>هرمون</a:t>
            </a:r>
            <a:r>
              <a:rPr lang="en-US" dirty="0"/>
              <a:t> </a:t>
            </a:r>
            <a:r>
              <a:rPr lang="en-US" dirty="0" smtClean="0"/>
              <a:t>FSH </a:t>
            </a:r>
            <a:r>
              <a:rPr lang="ar-SA" dirty="0"/>
              <a:t>ويزداد النقص مع زيادة مدة تناول هرمونات البناء</a:t>
            </a:r>
            <a:r>
              <a:rPr lang="en-US" dirty="0"/>
              <a:t> </a:t>
            </a:r>
            <a:r>
              <a:rPr lang="ar-IQ" dirty="0"/>
              <a:t>(له علاقة بالجانب الجنسي )</a:t>
            </a:r>
            <a:r>
              <a:rPr lang="en-US" dirty="0"/>
              <a:t>. </a:t>
            </a:r>
            <a:br>
              <a:rPr lang="en-US" dirty="0"/>
            </a:br>
            <a:r>
              <a:rPr lang="ar-IQ" dirty="0" smtClean="0"/>
              <a:t>2- </a:t>
            </a:r>
            <a:r>
              <a:rPr lang="ar-SA" dirty="0" smtClean="0"/>
              <a:t>نقص تكوين </a:t>
            </a:r>
            <a:r>
              <a:rPr lang="ar-SA" dirty="0"/>
              <a:t>هرمون </a:t>
            </a:r>
            <a:r>
              <a:rPr lang="ar-SA" dirty="0" smtClean="0"/>
              <a:t>التستوستيرون</a:t>
            </a:r>
            <a:r>
              <a:rPr lang="en-US" dirty="0"/>
              <a:t/>
            </a:r>
            <a:br>
              <a:rPr lang="en-US" dirty="0"/>
            </a:br>
            <a:r>
              <a:rPr lang="ar-IQ" dirty="0" smtClean="0"/>
              <a:t>3- </a:t>
            </a:r>
            <a:r>
              <a:rPr lang="ar-SA" dirty="0" smtClean="0"/>
              <a:t>نقص </a:t>
            </a:r>
            <a:r>
              <a:rPr lang="ar-SA" dirty="0"/>
              <a:t>تركيز البروتينات الناقلة لهرمونات الغدة الدرقية في المصل </a:t>
            </a:r>
            <a:r>
              <a:rPr lang="ar-IQ" dirty="0" smtClean="0"/>
              <a:t>، </a:t>
            </a:r>
            <a:r>
              <a:rPr lang="ar-SA" dirty="0" smtClean="0"/>
              <a:t>نتيجة </a:t>
            </a:r>
            <a:r>
              <a:rPr lang="ar-SA" dirty="0"/>
              <a:t>لنقص تكوينهما في الكبد. ويعود ذلك إلى نقص تركيز هذه الهرمونات الحيوية</a:t>
            </a:r>
            <a:r>
              <a:rPr lang="en-US" dirty="0"/>
              <a:t> T3 </a:t>
            </a:r>
            <a:r>
              <a:rPr lang="ar-SA" dirty="0" smtClean="0"/>
              <a:t>و</a:t>
            </a:r>
            <a:r>
              <a:rPr lang="ar-IQ" dirty="0"/>
              <a:t>.</a:t>
            </a:r>
            <a:r>
              <a:rPr lang="en-US" dirty="0" smtClean="0"/>
              <a:t>   T4 </a:t>
            </a:r>
            <a:r>
              <a:rPr lang="ar-IQ" dirty="0" smtClean="0"/>
              <a:t>.</a:t>
            </a:r>
            <a:r>
              <a:rPr lang="en-US" dirty="0"/>
              <a:t/>
            </a:r>
            <a:br>
              <a:rPr lang="en-US" dirty="0"/>
            </a:br>
            <a:r>
              <a:rPr lang="ar-IQ" dirty="0" smtClean="0"/>
              <a:t>4- </a:t>
            </a:r>
            <a:r>
              <a:rPr lang="ar-SA" dirty="0" smtClean="0"/>
              <a:t>يؤدي </a:t>
            </a:r>
            <a:r>
              <a:rPr lang="ar-SA" dirty="0"/>
              <a:t>أيضاً إلى اضطراب الدهنيات في الدم خاصة الدهنيات البروتينية</a:t>
            </a:r>
            <a:r>
              <a:rPr lang="en-US" dirty="0"/>
              <a:t> </a:t>
            </a:r>
            <a:r>
              <a:rPr lang="ar-IQ" dirty="0"/>
              <a:t> </a:t>
            </a:r>
            <a:r>
              <a:rPr lang="ar-IQ" dirty="0" smtClean="0"/>
              <a:t>خاصة </a:t>
            </a:r>
            <a:r>
              <a:rPr lang="ar-SA" dirty="0" smtClean="0"/>
              <a:t>الحميدة</a:t>
            </a:r>
            <a:r>
              <a:rPr lang="en-US" dirty="0" smtClean="0"/>
              <a:t> </a:t>
            </a:r>
            <a:r>
              <a:rPr lang="en-US" dirty="0"/>
              <a:t>((LDL </a:t>
            </a:r>
            <a:r>
              <a:rPr lang="ar-SA" dirty="0"/>
              <a:t>، وهذا يزيد من خطورة حدوث تصلب شرايين القلب</a:t>
            </a:r>
            <a:r>
              <a:rPr lang="en-US" dirty="0"/>
              <a:t> . </a:t>
            </a:r>
            <a:br>
              <a:rPr lang="en-US" dirty="0"/>
            </a:br>
            <a:endParaRPr lang="ar-SA" dirty="0"/>
          </a:p>
        </p:txBody>
      </p:sp>
    </p:spTree>
    <p:extLst>
      <p:ext uri="{BB962C8B-B14F-4D97-AF65-F5344CB8AC3E}">
        <p14:creationId xmlns:p14="http://schemas.microsoft.com/office/powerpoint/2010/main" val="7590043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507288" cy="6336704"/>
          </a:xfrm>
        </p:spPr>
        <p:txBody>
          <a:bodyPr>
            <a:normAutofit fontScale="92500" lnSpcReduction="10000"/>
          </a:bodyPr>
          <a:lstStyle/>
          <a:p>
            <a:pPr marL="0" indent="0">
              <a:buNone/>
            </a:pPr>
            <a:r>
              <a:rPr lang="ar-IQ" dirty="0" smtClean="0"/>
              <a:t>6- </a:t>
            </a:r>
            <a:r>
              <a:rPr lang="ar-SA" dirty="0" smtClean="0"/>
              <a:t>اضطراب </a:t>
            </a:r>
            <a:r>
              <a:rPr lang="ar-SA" dirty="0"/>
              <a:t>وظائف الكبد تسبب الهرمونات أضراراً لخلايا الكبد فتزداد فعالية</a:t>
            </a:r>
            <a:r>
              <a:rPr lang="en-US" dirty="0"/>
              <a:t> (C .K.) </a:t>
            </a:r>
            <a:r>
              <a:rPr lang="en-US" dirty="0" err="1"/>
              <a:t>Creatine</a:t>
            </a:r>
            <a:r>
              <a:rPr lang="en-US" dirty="0"/>
              <a:t> Kinase) </a:t>
            </a:r>
            <a:r>
              <a:rPr lang="ar-IQ" dirty="0" smtClean="0"/>
              <a:t> .</a:t>
            </a:r>
            <a:r>
              <a:rPr lang="en-US" dirty="0"/>
              <a:t/>
            </a:r>
            <a:br>
              <a:rPr lang="en-US" dirty="0"/>
            </a:br>
            <a:r>
              <a:rPr lang="ar-IQ" dirty="0" smtClean="0"/>
              <a:t>7-</a:t>
            </a:r>
            <a:r>
              <a:rPr lang="ar-SA" dirty="0" smtClean="0"/>
              <a:t>زيادة </a:t>
            </a:r>
            <a:r>
              <a:rPr lang="ar-SA" dirty="0"/>
              <a:t>تركيز خلايا الدم الحمراء</a:t>
            </a:r>
            <a:r>
              <a:rPr lang="en-US" dirty="0"/>
              <a:t> </a:t>
            </a:r>
            <a:r>
              <a:rPr lang="ar-IQ" dirty="0" smtClean="0"/>
              <a:t>(</a:t>
            </a:r>
            <a:r>
              <a:rPr lang="ar-SA" dirty="0" err="1" smtClean="0"/>
              <a:t>الهيماتوكريت</a:t>
            </a:r>
            <a:r>
              <a:rPr lang="en-US" dirty="0" smtClean="0"/>
              <a:t> (</a:t>
            </a:r>
            <a:r>
              <a:rPr lang="en-US" dirty="0"/>
              <a:t/>
            </a:r>
            <a:br>
              <a:rPr lang="en-US" dirty="0"/>
            </a:br>
            <a:r>
              <a:rPr lang="ar-IQ" dirty="0" smtClean="0"/>
              <a:t>8- </a:t>
            </a:r>
            <a:r>
              <a:rPr lang="ar-SA" dirty="0" smtClean="0"/>
              <a:t>وبعد إيقاف تعاطي هرمونات البناء مدة ثلاثة أشهر سنجد أن الاضطرابات الهرمونية والاستقلابية تعود تدريجياً إلى طبيعتها .ولكن تركيز التستوستيرون في المصل وعدد الحيوانات المنوية يبقى دون الحدود الطبيعية لمدة طويلة</a:t>
            </a:r>
            <a:r>
              <a:rPr lang="en-US" dirty="0" smtClean="0"/>
              <a:t> . </a:t>
            </a:r>
            <a:br>
              <a:rPr lang="en-US" dirty="0" smtClean="0"/>
            </a:br>
            <a:r>
              <a:rPr lang="ar-SA" dirty="0" smtClean="0"/>
              <a:t>مما </a:t>
            </a:r>
            <a:r>
              <a:rPr lang="ar-SA" dirty="0"/>
              <a:t>تقدم نلاحظ أن إساءة استخدام هرمونات البناء سوف يؤدي إلى تبدلات, بعضها يتراجع للحالة الطبيعية بعد إيقاف تناوله وبعضها يبقى. قد يحدث بعض الأضرار الذي قد تكون مستديمة نهائياً خاصة بعد الاستعمال الطويل لهذه الهرمونات، وأهم هذه الأضرار نقص عدد الحيوانات المنوية وأحياناً فقدانها، وكذلك نقص تكوين وإفراز هرمون التستوستيرون من الخصيتين</a:t>
            </a:r>
            <a:r>
              <a:rPr lang="en-US" dirty="0"/>
              <a:t> . </a:t>
            </a:r>
            <a:br>
              <a:rPr lang="en-US" dirty="0"/>
            </a:br>
            <a:endParaRPr lang="ar-SA" dirty="0"/>
          </a:p>
          <a:p>
            <a:endParaRPr lang="ar-SA" dirty="0"/>
          </a:p>
        </p:txBody>
      </p:sp>
    </p:spTree>
    <p:extLst>
      <p:ext uri="{BB962C8B-B14F-4D97-AF65-F5344CB8AC3E}">
        <p14:creationId xmlns:p14="http://schemas.microsoft.com/office/powerpoint/2010/main" val="441262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864096"/>
          </a:xfrm>
        </p:spPr>
        <p:txBody>
          <a:bodyPr>
            <a:normAutofit/>
          </a:bodyPr>
          <a:lstStyle/>
          <a:p>
            <a:r>
              <a:rPr lang="ar-IQ" sz="3600" b="1" dirty="0" smtClean="0"/>
              <a:t>مقدمة </a:t>
            </a:r>
            <a:endParaRPr lang="ar-SA" sz="3600" b="1" dirty="0"/>
          </a:p>
        </p:txBody>
      </p:sp>
      <p:sp>
        <p:nvSpPr>
          <p:cNvPr id="3" name="عنصر نائب للمحتوى 2"/>
          <p:cNvSpPr>
            <a:spLocks noGrp="1"/>
          </p:cNvSpPr>
          <p:nvPr>
            <p:ph idx="1"/>
          </p:nvPr>
        </p:nvSpPr>
        <p:spPr>
          <a:xfrm>
            <a:off x="179512" y="908720"/>
            <a:ext cx="8784976" cy="5832648"/>
          </a:xfrm>
        </p:spPr>
        <p:txBody>
          <a:bodyPr>
            <a:normAutofit fontScale="92500" lnSpcReduction="20000"/>
          </a:bodyPr>
          <a:lstStyle/>
          <a:p>
            <a:pPr marL="0" indent="0" algn="just">
              <a:buNone/>
            </a:pPr>
            <a:r>
              <a:rPr lang="ar-SA" b="1" dirty="0"/>
              <a:t>ما هي الهرمونات</a:t>
            </a:r>
            <a:r>
              <a:rPr lang="ar-SA" b="1" dirty="0" smtClean="0"/>
              <a:t>؟</a:t>
            </a:r>
            <a:r>
              <a:rPr lang="ar-IQ" b="1" dirty="0" smtClean="0"/>
              <a:t> </a:t>
            </a:r>
            <a:r>
              <a:rPr lang="ar-SA" dirty="0" smtClean="0"/>
              <a:t>بغض </a:t>
            </a:r>
            <a:r>
              <a:rPr lang="ar-SA" dirty="0"/>
              <a:t>النظر عن الفعالية او اللعبة التي تمارسها فهناك دور كبير للهرمونات في عملية تحسين الكفاءة الفيزيائية والكيميائية </a:t>
            </a:r>
            <a:r>
              <a:rPr lang="ar-SA" dirty="0" smtClean="0"/>
              <a:t>و</a:t>
            </a:r>
            <a:r>
              <a:rPr lang="ar-IQ" dirty="0" smtClean="0"/>
              <a:t>و</a:t>
            </a:r>
            <a:r>
              <a:rPr lang="ar-SA" dirty="0" smtClean="0"/>
              <a:t>ظ</a:t>
            </a:r>
            <a:r>
              <a:rPr lang="ar-IQ" dirty="0" smtClean="0"/>
              <a:t>ائف </a:t>
            </a:r>
            <a:r>
              <a:rPr lang="ar-SA" dirty="0" smtClean="0"/>
              <a:t>الجسم </a:t>
            </a:r>
            <a:r>
              <a:rPr lang="ar-SA" dirty="0"/>
              <a:t>والقدرات والصفات البدنية </a:t>
            </a:r>
            <a:r>
              <a:rPr lang="ar-SA" dirty="0" smtClean="0"/>
              <a:t>...</a:t>
            </a:r>
            <a:endParaRPr lang="ar-IQ" dirty="0" smtClean="0"/>
          </a:p>
          <a:p>
            <a:pPr marL="0" indent="0" algn="just">
              <a:buNone/>
            </a:pPr>
            <a:r>
              <a:rPr lang="ar-IQ" b="1" dirty="0" smtClean="0"/>
              <a:t>تعريف الهرمونات: </a:t>
            </a:r>
            <a:r>
              <a:rPr lang="ar-SA" dirty="0" smtClean="0"/>
              <a:t>والهرمونات </a:t>
            </a:r>
            <a:r>
              <a:rPr lang="ar-SA" dirty="0"/>
              <a:t>هي ببساطة مركبات ونواقل كيميائية </a:t>
            </a:r>
            <a:r>
              <a:rPr lang="ar-SA" dirty="0" smtClean="0"/>
              <a:t>تفرزها </a:t>
            </a:r>
            <a:r>
              <a:rPr lang="ar-SA" dirty="0"/>
              <a:t>الغدد </a:t>
            </a:r>
            <a:r>
              <a:rPr lang="ar-SA" dirty="0" smtClean="0"/>
              <a:t>ا</a:t>
            </a:r>
            <a:r>
              <a:rPr lang="ar-IQ" dirty="0" smtClean="0"/>
              <a:t>لهرمونية في </a:t>
            </a:r>
            <a:r>
              <a:rPr lang="ar-SA" dirty="0" smtClean="0"/>
              <a:t>الجسم</a:t>
            </a:r>
            <a:r>
              <a:rPr lang="en-US" dirty="0" smtClean="0"/>
              <a:t>.</a:t>
            </a:r>
            <a:r>
              <a:rPr lang="en-US" dirty="0"/>
              <a:t> </a:t>
            </a:r>
            <a:r>
              <a:rPr lang="ar-SA" dirty="0"/>
              <a:t> </a:t>
            </a:r>
            <a:r>
              <a:rPr lang="ar-IQ" dirty="0" smtClean="0"/>
              <a:t> </a:t>
            </a:r>
          </a:p>
          <a:p>
            <a:pPr marL="0" indent="0" algn="just">
              <a:buNone/>
            </a:pPr>
            <a:r>
              <a:rPr lang="ar-IQ" b="1" dirty="0" smtClean="0"/>
              <a:t>من هو المتحكم في نشاط الهرمونات :</a:t>
            </a:r>
            <a:r>
              <a:rPr lang="ar-IQ" dirty="0" smtClean="0"/>
              <a:t>و</a:t>
            </a:r>
            <a:r>
              <a:rPr lang="ar-SA" dirty="0" smtClean="0"/>
              <a:t>يتحكم </a:t>
            </a:r>
            <a:r>
              <a:rPr lang="ar-SA" dirty="0"/>
              <a:t>بها ما تحت المهاد ، الموجود في الدماغ ، حيث يدمج الرسائل الداخلية من الجسم </a:t>
            </a:r>
            <a:r>
              <a:rPr lang="ar-IQ" dirty="0" smtClean="0"/>
              <a:t>والرسائل </a:t>
            </a:r>
            <a:r>
              <a:rPr lang="ar-SA" dirty="0" smtClean="0"/>
              <a:t>الخارجية </a:t>
            </a:r>
            <a:r>
              <a:rPr lang="ar-SA" dirty="0"/>
              <a:t>مثل التمارين والنوم </a:t>
            </a:r>
            <a:r>
              <a:rPr lang="ar-IQ" dirty="0" smtClean="0"/>
              <a:t>والجوع والانفعالات </a:t>
            </a:r>
            <a:r>
              <a:rPr lang="ar-SA" dirty="0" smtClean="0"/>
              <a:t>لتنظيم </a:t>
            </a:r>
            <a:r>
              <a:rPr lang="ar-SA" dirty="0"/>
              <a:t>إفراز الهرمونات من الغدة </a:t>
            </a:r>
            <a:r>
              <a:rPr lang="ar-SA" dirty="0" smtClean="0"/>
              <a:t>النخامية</a:t>
            </a:r>
            <a:r>
              <a:rPr lang="ar-IQ" dirty="0" smtClean="0"/>
              <a:t> </a:t>
            </a:r>
            <a:r>
              <a:rPr lang="en-US" dirty="0" smtClean="0"/>
              <a:t>.</a:t>
            </a:r>
            <a:r>
              <a:rPr lang="ar-SA" dirty="0" smtClean="0"/>
              <a:t> </a:t>
            </a:r>
            <a:r>
              <a:rPr lang="ar-SA" dirty="0"/>
              <a:t>تنتقل الهرمونات من الغدة النخامية </a:t>
            </a:r>
            <a:r>
              <a:rPr lang="ar-IQ" dirty="0" smtClean="0"/>
              <a:t>ا</a:t>
            </a:r>
            <a:r>
              <a:rPr lang="ar-SA" dirty="0" err="1" smtClean="0"/>
              <a:t>لى</a:t>
            </a:r>
            <a:r>
              <a:rPr lang="ar-SA" dirty="0" smtClean="0"/>
              <a:t> </a:t>
            </a:r>
            <a:r>
              <a:rPr lang="ar-SA" dirty="0"/>
              <a:t>الغدد الصماء - مثل الغدة الدرقية والغدة الكظرية والمبيض والخصيتين</a:t>
            </a:r>
            <a:r>
              <a:rPr lang="en-US" dirty="0"/>
              <a:t>.</a:t>
            </a:r>
            <a:r>
              <a:rPr lang="ar-SA" dirty="0"/>
              <a:t> </a:t>
            </a:r>
            <a:r>
              <a:rPr lang="ar-IQ" dirty="0" smtClean="0"/>
              <a:t>ف</a:t>
            </a:r>
            <a:r>
              <a:rPr lang="ar-SA" dirty="0" smtClean="0"/>
              <a:t>تفرز </a:t>
            </a:r>
            <a:r>
              <a:rPr lang="ar-SA" dirty="0"/>
              <a:t>هذه الغدد هرمونات مثل هرمون </a:t>
            </a:r>
            <a:r>
              <a:rPr lang="ar-IQ" dirty="0" smtClean="0"/>
              <a:t>الثيروكسين </a:t>
            </a:r>
            <a:r>
              <a:rPr lang="ar-SA" dirty="0" err="1" smtClean="0"/>
              <a:t>والكورتيزول</a:t>
            </a:r>
            <a:r>
              <a:rPr lang="ar-SA" dirty="0" smtClean="0"/>
              <a:t> </a:t>
            </a:r>
            <a:r>
              <a:rPr lang="ar-IQ" dirty="0" smtClean="0"/>
              <a:t> </a:t>
            </a:r>
            <a:r>
              <a:rPr lang="ar-SA" dirty="0" err="1" smtClean="0"/>
              <a:t>والإستروجين</a:t>
            </a:r>
            <a:r>
              <a:rPr lang="ar-SA" dirty="0" smtClean="0"/>
              <a:t> والتستوستيرون</a:t>
            </a:r>
            <a:r>
              <a:rPr lang="ar-IQ" dirty="0" smtClean="0"/>
              <a:t>...</a:t>
            </a:r>
            <a:r>
              <a:rPr lang="ar-SA" dirty="0" smtClean="0"/>
              <a:t> </a:t>
            </a:r>
            <a:r>
              <a:rPr lang="ar-IQ" dirty="0" smtClean="0"/>
              <a:t>و</a:t>
            </a:r>
            <a:r>
              <a:rPr lang="ar-SA" dirty="0"/>
              <a:t>تؤثر الهرمونات على الخلايا التي لها مواقع مستقبلات محددة  </a:t>
            </a:r>
            <a:r>
              <a:rPr lang="ar-IQ" dirty="0"/>
              <a:t>كما ان الهرمونات </a:t>
            </a:r>
            <a:r>
              <a:rPr lang="ar-IQ" b="1" dirty="0"/>
              <a:t>تساعد في التكيف لدى </a:t>
            </a:r>
            <a:r>
              <a:rPr lang="ar-IQ" b="1" dirty="0" smtClean="0"/>
              <a:t>الرياضيين</a:t>
            </a:r>
            <a:endParaRPr lang="ar-SA" dirty="0"/>
          </a:p>
        </p:txBody>
      </p:sp>
    </p:spTree>
    <p:extLst>
      <p:ext uri="{BB962C8B-B14F-4D97-AF65-F5344CB8AC3E}">
        <p14:creationId xmlns:p14="http://schemas.microsoft.com/office/powerpoint/2010/main" val="3471559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552728"/>
          </a:xfrm>
        </p:spPr>
        <p:txBody>
          <a:bodyPr>
            <a:normAutofit fontScale="85000" lnSpcReduction="20000"/>
          </a:bodyPr>
          <a:lstStyle/>
          <a:p>
            <a:r>
              <a:rPr lang="ar-IQ" b="1" u="sng" dirty="0"/>
              <a:t>الغدة الدرقية :</a:t>
            </a:r>
            <a:endParaRPr lang="en-US" dirty="0"/>
          </a:p>
          <a:p>
            <a:pPr marL="0" indent="0">
              <a:buNone/>
            </a:pPr>
            <a:r>
              <a:rPr lang="ar-SA" dirty="0"/>
              <a:t>من الغدد التي تدخل إفرازاتها مباشرة إلى الدّم من دون حاجتها لقنوات خاصّة للقيام بنقل هذه الإفرازات وعلمياً </a:t>
            </a:r>
            <a:r>
              <a:rPr lang="ar-SA" dirty="0" smtClean="0"/>
              <a:t>تسّ</a:t>
            </a:r>
            <a:r>
              <a:rPr lang="ar-IQ" dirty="0" smtClean="0"/>
              <a:t>م</a:t>
            </a:r>
            <a:r>
              <a:rPr lang="ar-SA" dirty="0" smtClean="0"/>
              <a:t>ى </a:t>
            </a:r>
            <a:r>
              <a:rPr lang="ar-SA" dirty="0"/>
              <a:t>هذه الغدد " بالصمّاء " ، من أهم وظائفها إفراز </a:t>
            </a:r>
            <a:r>
              <a:rPr lang="ar-SA" dirty="0" smtClean="0"/>
              <a:t>نوعين </a:t>
            </a:r>
            <a:r>
              <a:rPr lang="ar-IQ" dirty="0" smtClean="0"/>
              <a:t>من ال</a:t>
            </a:r>
            <a:r>
              <a:rPr lang="ar-SA" dirty="0" smtClean="0"/>
              <a:t>هرمون</a:t>
            </a:r>
            <a:r>
              <a:rPr lang="ar-IQ" dirty="0" smtClean="0"/>
              <a:t>ات</a:t>
            </a:r>
            <a:r>
              <a:rPr lang="ar-SA" dirty="0" smtClean="0"/>
              <a:t> </a:t>
            </a:r>
            <a:r>
              <a:rPr lang="ar-SA" dirty="0"/>
              <a:t>يُطلق </a:t>
            </a:r>
            <a:r>
              <a:rPr lang="ar-SA" dirty="0" smtClean="0"/>
              <a:t>عليه</a:t>
            </a:r>
            <a:r>
              <a:rPr lang="ar-IQ" dirty="0" smtClean="0"/>
              <a:t>ما </a:t>
            </a:r>
            <a:r>
              <a:rPr lang="ar-SA" dirty="0" smtClean="0"/>
              <a:t> </a:t>
            </a:r>
            <a:r>
              <a:rPr lang="ar-SA" dirty="0"/>
              <a:t>اسم " ثالث يود </a:t>
            </a:r>
            <a:r>
              <a:rPr lang="ar-SA" dirty="0" err="1"/>
              <a:t>الثيرونين</a:t>
            </a:r>
            <a:r>
              <a:rPr lang="ar-SA" dirty="0"/>
              <a:t> </a:t>
            </a:r>
            <a:r>
              <a:rPr lang="ar-SA" dirty="0" smtClean="0"/>
              <a:t>"</a:t>
            </a:r>
            <a:r>
              <a:rPr lang="ar-IQ" dirty="0"/>
              <a:t> (</a:t>
            </a:r>
            <a:r>
              <a:rPr lang="en-US" dirty="0"/>
              <a:t>T3</a:t>
            </a:r>
            <a:r>
              <a:rPr lang="ar-IQ" dirty="0"/>
              <a:t>)،</a:t>
            </a:r>
            <a:r>
              <a:rPr lang="ar-SA" dirty="0" smtClean="0"/>
              <a:t> </a:t>
            </a:r>
            <a:r>
              <a:rPr lang="ar-SA" dirty="0"/>
              <a:t>، الهرمون الرئيسي لها " الثيروكسين " </a:t>
            </a:r>
            <a:r>
              <a:rPr lang="ar-IQ" dirty="0"/>
              <a:t>(</a:t>
            </a:r>
            <a:r>
              <a:rPr lang="en-US" dirty="0"/>
              <a:t>T4</a:t>
            </a:r>
            <a:r>
              <a:rPr lang="ar-IQ" dirty="0"/>
              <a:t>) </a:t>
            </a:r>
            <a:r>
              <a:rPr lang="ar-SA" dirty="0"/>
              <a:t>. ان النقص الكبير في افراز هرمونات الغدة الدرقية يخفض مستوى التمثيل الغذائي الى 40-50% من المستوى الطبيعي كما ان الزيادة المفرطة في انتاج الغدة الدرقية يزيد من معدل التمثيل الغذائي الى 60-100% عن  الحدود الطبيعية من الايض الاساسي </a:t>
            </a:r>
            <a:r>
              <a:rPr lang="ar-SA" dirty="0" smtClean="0"/>
              <a:t>.</a:t>
            </a:r>
            <a:r>
              <a:rPr lang="ar-IQ" dirty="0" smtClean="0"/>
              <a:t> و</a:t>
            </a:r>
            <a:r>
              <a:rPr lang="ar-SA" dirty="0" smtClean="0"/>
              <a:t>الثيروكسين </a:t>
            </a:r>
            <a:r>
              <a:rPr lang="ar-SA" dirty="0"/>
              <a:t>يكون 93% من نسبة افراز هرمونات الدرقية و7% يكون الى ثالث يود </a:t>
            </a:r>
            <a:r>
              <a:rPr lang="ar-SA" dirty="0" err="1"/>
              <a:t>الثيرونين</a:t>
            </a:r>
            <a:r>
              <a:rPr lang="ar-SA" dirty="0"/>
              <a:t> ولكن معظم الثيروكسين داخل الانسجة يتحول الى ثالث يود </a:t>
            </a:r>
            <a:r>
              <a:rPr lang="ar-SA" dirty="0" err="1"/>
              <a:t>الثيرونين</a:t>
            </a:r>
            <a:r>
              <a:rPr lang="ar-SA" dirty="0"/>
              <a:t>  وكليهما مهم وفعال ولكن ثالث يود </a:t>
            </a:r>
            <a:r>
              <a:rPr lang="ar-SA" dirty="0" err="1"/>
              <a:t>الثيرونين</a:t>
            </a:r>
            <a:r>
              <a:rPr lang="ar-SA" dirty="0"/>
              <a:t> اشد فعالية من الثيروكسين </a:t>
            </a:r>
            <a:r>
              <a:rPr lang="ar-IQ" dirty="0" smtClean="0"/>
              <a:t>. وي</a:t>
            </a:r>
            <a:r>
              <a:rPr lang="ar-SA" dirty="0" smtClean="0"/>
              <a:t>نقل </a:t>
            </a:r>
            <a:r>
              <a:rPr lang="ar-SA" dirty="0"/>
              <a:t>الثيروكسين بالدم : 1% يكون حر في الدم والمتبقي ينقل بالارتباط مع بروتينات الدم وهي </a:t>
            </a:r>
            <a:r>
              <a:rPr lang="ar-SA" dirty="0" err="1"/>
              <a:t>الكلوبلين</a:t>
            </a:r>
            <a:r>
              <a:rPr lang="ar-SA" dirty="0"/>
              <a:t> والالبومين الرابط للثيروكسين .</a:t>
            </a:r>
            <a:endParaRPr lang="en-US" dirty="0"/>
          </a:p>
          <a:p>
            <a:pPr marL="0" indent="0">
              <a:buNone/>
            </a:pPr>
            <a:r>
              <a:rPr lang="ar-SA" dirty="0"/>
              <a:t>.وعند دخولهما الى الخلية يرتبطان ببروتينات اخرى في الخلية ويتم خزنهما ويتم استعمالهما ببطء خلال اسابيع أي ان فعالية الهرمون تستمر الى اسابيع .هرمون الثيروكسين عندما يزداد افرازه يكون له فترة كمون من في البداية ومن ثم يبدأ </a:t>
            </a:r>
            <a:r>
              <a:rPr lang="ar-SA" dirty="0" smtClean="0"/>
              <a:t>بالت</a:t>
            </a:r>
            <a:r>
              <a:rPr lang="ar-IQ" dirty="0" smtClean="0"/>
              <a:t>د</a:t>
            </a:r>
            <a:r>
              <a:rPr lang="ar-SA" dirty="0" smtClean="0"/>
              <a:t>رج </a:t>
            </a:r>
            <a:r>
              <a:rPr lang="ar-SA" dirty="0"/>
              <a:t>لزيادة وظائفه وفعاليته في الخلية ويصل الى اقصاه بعد (10-12يوم ) ويستمر الى </a:t>
            </a:r>
            <a:r>
              <a:rPr lang="ar-SA" dirty="0" err="1"/>
              <a:t>مابعد</a:t>
            </a:r>
            <a:r>
              <a:rPr lang="ar-SA" dirty="0"/>
              <a:t> 15 يوم ولكن بدرجة اقل نسبيا .في حين ثالث يود </a:t>
            </a:r>
            <a:r>
              <a:rPr lang="ar-SA" dirty="0" err="1"/>
              <a:t>الثيرونيين</a:t>
            </a:r>
            <a:r>
              <a:rPr lang="ar-SA" dirty="0"/>
              <a:t> عند افرازه ووصوله الى الخلايا يبدأ نشاطه بعد 6-12ساعة ويستمر الى 3 ايام </a:t>
            </a:r>
            <a:endParaRPr lang="en-US" dirty="0"/>
          </a:p>
          <a:p>
            <a:pPr algn="just"/>
            <a:endParaRPr lang="ar-IQ" dirty="0"/>
          </a:p>
        </p:txBody>
      </p:sp>
    </p:spTree>
    <p:extLst>
      <p:ext uri="{BB962C8B-B14F-4D97-AF65-F5344CB8AC3E}">
        <p14:creationId xmlns:p14="http://schemas.microsoft.com/office/powerpoint/2010/main" val="41944146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الغدد الصماء في الإنسان">
            <a:hlinkClick r:id="rId2" tooltip="&quot;الغدد الصماء في الإنسان&quo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347866" y="1556792"/>
            <a:ext cx="2880318" cy="4608511"/>
          </a:xfrm>
          <a:prstGeom prst="rect">
            <a:avLst/>
          </a:prstGeom>
          <a:noFill/>
          <a:ln>
            <a:noFill/>
          </a:ln>
        </p:spPr>
      </p:pic>
    </p:spTree>
    <p:extLst>
      <p:ext uri="{BB962C8B-B14F-4D97-AF65-F5344CB8AC3E}">
        <p14:creationId xmlns:p14="http://schemas.microsoft.com/office/powerpoint/2010/main" val="37931324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92500" lnSpcReduction="20000"/>
          </a:bodyPr>
          <a:lstStyle/>
          <a:p>
            <a:pPr marL="0" indent="0">
              <a:buNone/>
            </a:pPr>
            <a:r>
              <a:rPr lang="ar-SA" b="1" dirty="0"/>
              <a:t>وظائف هرمون الدرقية :</a:t>
            </a:r>
            <a:endParaRPr lang="en-US" dirty="0"/>
          </a:p>
          <a:p>
            <a:pPr marL="0" lvl="0" indent="0">
              <a:buNone/>
            </a:pPr>
            <a:r>
              <a:rPr lang="ar-IQ" dirty="0" smtClean="0"/>
              <a:t>الثيروكسين</a:t>
            </a:r>
            <a:r>
              <a:rPr lang="ar-IQ" dirty="0"/>
              <a:t> (</a:t>
            </a:r>
            <a:r>
              <a:rPr lang="en-US" dirty="0"/>
              <a:t>T4</a:t>
            </a:r>
            <a:r>
              <a:rPr lang="ar-IQ" dirty="0"/>
              <a:t>) ويعتبر الهرمون الرئيسي من ناحية </a:t>
            </a:r>
            <a:r>
              <a:rPr lang="ar-IQ" dirty="0" err="1" smtClean="0"/>
              <a:t>كميته.هرمون</a:t>
            </a:r>
            <a:r>
              <a:rPr lang="ar-IQ" dirty="0" smtClean="0"/>
              <a:t> </a:t>
            </a:r>
            <a:r>
              <a:rPr lang="ar-IQ" dirty="0"/>
              <a:t>يسمي ثالث يود </a:t>
            </a:r>
            <a:r>
              <a:rPr lang="ar-IQ" dirty="0" err="1"/>
              <a:t>الثيرونين</a:t>
            </a:r>
            <a:r>
              <a:rPr lang="ar-IQ" dirty="0"/>
              <a:t> (</a:t>
            </a:r>
            <a:r>
              <a:rPr lang="en-US" dirty="0"/>
              <a:t>T3</a:t>
            </a:r>
            <a:r>
              <a:rPr lang="ar-IQ" dirty="0"/>
              <a:t>)، وهو الهرمون الفعّال في الأنسجة.</a:t>
            </a:r>
            <a:endParaRPr lang="en-US" dirty="0"/>
          </a:p>
          <a:p>
            <a:pPr marL="0" indent="0">
              <a:buNone/>
            </a:pPr>
            <a:r>
              <a:rPr lang="ar-IQ" dirty="0"/>
              <a:t>إنتاج وإفراز هرمون الثيروكسين يقع تحت سيطرة  </a:t>
            </a:r>
            <a:r>
              <a:rPr lang="ar-IQ" dirty="0" err="1"/>
              <a:t>الهيبوثالاموس</a:t>
            </a:r>
            <a:r>
              <a:rPr lang="ar-IQ" dirty="0"/>
              <a:t> </a:t>
            </a:r>
            <a:r>
              <a:rPr lang="ar-IQ" dirty="0" smtClean="0"/>
              <a:t>والذي ينبه هرمونيا </a:t>
            </a:r>
            <a:r>
              <a:rPr lang="ar-IQ" dirty="0"/>
              <a:t> الغدة النُخامية لتفرز بدورها الهرمون المُحرض للغدة الدرقية </a:t>
            </a:r>
            <a:r>
              <a:rPr lang="ar-IQ" dirty="0" smtClean="0"/>
              <a:t>والذي </a:t>
            </a:r>
            <a:r>
              <a:rPr lang="ar-IQ" dirty="0"/>
              <a:t>يعمل على تحريض الغدة الدرقية لتُنتج وتفرز هرمون </a:t>
            </a:r>
            <a:r>
              <a:rPr lang="ar-IQ" dirty="0" smtClean="0"/>
              <a:t>الثيروكسين. وظائف هرموني الغدة الدرقية :</a:t>
            </a:r>
            <a:endParaRPr lang="en-US" dirty="0"/>
          </a:p>
          <a:p>
            <a:pPr marL="0" indent="0">
              <a:buNone/>
            </a:pPr>
            <a:r>
              <a:rPr lang="ar-IQ" b="1" dirty="0"/>
              <a:t> </a:t>
            </a:r>
            <a:r>
              <a:rPr lang="ar-SA" dirty="0" smtClean="0"/>
              <a:t>1-زيادة </a:t>
            </a:r>
            <a:r>
              <a:rPr lang="ar-SA" dirty="0"/>
              <a:t>شاملة في الفاعليات </a:t>
            </a:r>
            <a:r>
              <a:rPr lang="ar-IQ" dirty="0" smtClean="0"/>
              <a:t>الايضية </a:t>
            </a:r>
            <a:r>
              <a:rPr lang="ar-SA" dirty="0" smtClean="0"/>
              <a:t> </a:t>
            </a:r>
            <a:r>
              <a:rPr lang="ar-SA" dirty="0"/>
              <a:t>لجميع خلايا الجسم </a:t>
            </a:r>
            <a:r>
              <a:rPr lang="ar-IQ" dirty="0" smtClean="0"/>
              <a:t>. </a:t>
            </a:r>
          </a:p>
          <a:p>
            <a:pPr marL="0" indent="0">
              <a:buNone/>
            </a:pPr>
            <a:r>
              <a:rPr lang="ar-IQ" dirty="0" smtClean="0"/>
              <a:t>كيف يتم ذلك ؟</a:t>
            </a:r>
          </a:p>
          <a:p>
            <a:pPr marL="0" indent="0">
              <a:buNone/>
            </a:pPr>
            <a:r>
              <a:rPr lang="ar-SA" dirty="0" smtClean="0"/>
              <a:t>احد </a:t>
            </a:r>
            <a:r>
              <a:rPr lang="ar-SA" dirty="0"/>
              <a:t>وظائف هرمونات الدرقية تزيد من سرعة النقل الفعال عبر اغشية الخلايا من خلال زيادة التنبيه والاثارة على لمركب الطاقة </a:t>
            </a:r>
            <a:r>
              <a:rPr lang="en-US" dirty="0"/>
              <a:t>ATP</a:t>
            </a:r>
            <a:r>
              <a:rPr lang="ar-IQ" dirty="0"/>
              <a:t> المتواجد في القنوات </a:t>
            </a:r>
            <a:r>
              <a:rPr lang="ar-IQ" dirty="0" err="1"/>
              <a:t>البروتينة</a:t>
            </a:r>
            <a:r>
              <a:rPr lang="ar-IQ" dirty="0"/>
              <a:t> في النقل الفعال (</a:t>
            </a:r>
            <a:r>
              <a:rPr lang="ar-IQ" dirty="0" err="1"/>
              <a:t>الصوديومية</a:t>
            </a:r>
            <a:r>
              <a:rPr lang="ar-IQ" dirty="0"/>
              <a:t> </a:t>
            </a:r>
            <a:r>
              <a:rPr lang="ar-IQ" dirty="0" err="1"/>
              <a:t>والبوتاسيومية</a:t>
            </a:r>
            <a:r>
              <a:rPr lang="ar-IQ" dirty="0"/>
              <a:t> </a:t>
            </a:r>
            <a:r>
              <a:rPr lang="ar-IQ" dirty="0" err="1"/>
              <a:t>والكالسيومية</a:t>
            </a:r>
            <a:r>
              <a:rPr lang="ar-IQ" dirty="0"/>
              <a:t> ...) وهذا يعني سرعة ابقاء البيئة الداخلية والخارجية للخلية ضمن الحدود الطبيعية بسد حاجيتها والتخلص من التراكم للنواتج الايضية والابتعاد عن الفعل </a:t>
            </a:r>
            <a:r>
              <a:rPr lang="ar-IQ" dirty="0" err="1"/>
              <a:t>الكتلوي</a:t>
            </a:r>
            <a:r>
              <a:rPr lang="ar-IQ" dirty="0"/>
              <a:t> الذي يمكن ان تسببه النواتج </a:t>
            </a:r>
            <a:r>
              <a:rPr lang="ar-IQ" dirty="0" smtClean="0"/>
              <a:t>الايضية .</a:t>
            </a:r>
            <a:endParaRPr lang="en-US" dirty="0"/>
          </a:p>
        </p:txBody>
      </p:sp>
    </p:spTree>
    <p:extLst>
      <p:ext uri="{BB962C8B-B14F-4D97-AF65-F5344CB8AC3E}">
        <p14:creationId xmlns:p14="http://schemas.microsoft.com/office/powerpoint/2010/main" val="24891832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408712"/>
          </a:xfrm>
        </p:spPr>
        <p:txBody>
          <a:bodyPr>
            <a:normAutofit fontScale="85000" lnSpcReduction="10000"/>
          </a:bodyPr>
          <a:lstStyle/>
          <a:p>
            <a:pPr marL="0" indent="0">
              <a:buNone/>
            </a:pPr>
            <a:r>
              <a:rPr lang="ar-SA" dirty="0"/>
              <a:t>2-يزيد من عمليات الاستنساخ الجيني لزيادة انتاج البروتينات الخاصة بالعضلات وكذلك بروتينات الانزيمية</a:t>
            </a:r>
            <a:r>
              <a:rPr lang="en-US" dirty="0"/>
              <a:t> </a:t>
            </a:r>
            <a:r>
              <a:rPr lang="ar-IQ" dirty="0"/>
              <a:t> المشاركة في انتاج الطاقة </a:t>
            </a:r>
            <a:r>
              <a:rPr lang="ar-SA" dirty="0"/>
              <a:t> فضلا عن البروتينات الناقلة </a:t>
            </a:r>
            <a:r>
              <a:rPr lang="ar-SA" dirty="0" smtClean="0"/>
              <a:t>...</a:t>
            </a:r>
            <a:r>
              <a:rPr lang="ar-IQ" dirty="0" smtClean="0"/>
              <a:t>كيف يتم ذلك ؟</a:t>
            </a:r>
          </a:p>
          <a:p>
            <a:pPr marL="0" indent="0">
              <a:buNone/>
            </a:pPr>
            <a:r>
              <a:rPr lang="ar-SA" dirty="0" smtClean="0"/>
              <a:t>الاستنساخ </a:t>
            </a:r>
            <a:r>
              <a:rPr lang="ar-SA" dirty="0"/>
              <a:t>تتم من خلال ثالث </a:t>
            </a:r>
            <a:r>
              <a:rPr lang="ar-SA" dirty="0" err="1"/>
              <a:t>يويد</a:t>
            </a:r>
            <a:r>
              <a:rPr lang="ar-SA" dirty="0"/>
              <a:t> </a:t>
            </a:r>
            <a:r>
              <a:rPr lang="ar-SA" dirty="0" err="1"/>
              <a:t>الثيرونين</a:t>
            </a:r>
            <a:r>
              <a:rPr lang="ar-SA" dirty="0"/>
              <a:t> بعد تحويله </a:t>
            </a:r>
            <a:r>
              <a:rPr lang="ar-IQ" dirty="0" smtClean="0"/>
              <a:t> الثيروكسين عند دخوله </a:t>
            </a:r>
            <a:r>
              <a:rPr lang="ar-IQ" dirty="0" err="1" smtClean="0"/>
              <a:t>اى</a:t>
            </a:r>
            <a:r>
              <a:rPr lang="ar-IQ" dirty="0" smtClean="0"/>
              <a:t> الخلية الى </a:t>
            </a:r>
            <a:r>
              <a:rPr lang="ar-SA" dirty="0" smtClean="0"/>
              <a:t> </a:t>
            </a:r>
            <a:r>
              <a:rPr lang="ar-IQ" dirty="0"/>
              <a:t>ثالث يود </a:t>
            </a:r>
            <a:r>
              <a:rPr lang="ar-IQ" dirty="0" err="1"/>
              <a:t>الثيرونين</a:t>
            </a:r>
            <a:r>
              <a:rPr lang="ar-IQ" dirty="0"/>
              <a:t> </a:t>
            </a:r>
            <a:r>
              <a:rPr lang="ar-SA" dirty="0"/>
              <a:t> ودخوله الى النواة والتصاقه بخيط الدنا فيزيد من استثارته على الاستنساخ وتوليد البروتينات المطلوبة من قبل الخلية .</a:t>
            </a:r>
            <a:endParaRPr lang="en-US" dirty="0"/>
          </a:p>
          <a:p>
            <a:pPr marL="0" indent="0">
              <a:buNone/>
            </a:pPr>
            <a:r>
              <a:rPr lang="ar-SA" dirty="0" smtClean="0"/>
              <a:t>3- </a:t>
            </a:r>
            <a:r>
              <a:rPr lang="ar-SA" dirty="0"/>
              <a:t>يزيد من حجم </a:t>
            </a:r>
            <a:r>
              <a:rPr lang="ar-IQ" dirty="0"/>
              <a:t>وعدد </a:t>
            </a:r>
            <a:r>
              <a:rPr lang="ar-SA" dirty="0" err="1"/>
              <a:t>المتقدرات</a:t>
            </a:r>
            <a:endParaRPr lang="en-US" dirty="0"/>
          </a:p>
          <a:p>
            <a:pPr marL="0" indent="0">
              <a:buNone/>
            </a:pPr>
            <a:r>
              <a:rPr lang="ar-IQ" dirty="0" smtClean="0"/>
              <a:t>4</a:t>
            </a:r>
            <a:r>
              <a:rPr lang="ar-SA" dirty="0" smtClean="0"/>
              <a:t>-وزيادة </a:t>
            </a:r>
            <a:r>
              <a:rPr lang="ar-SA" dirty="0"/>
              <a:t>لمساحة السطحية لغشاء الخلية </a:t>
            </a:r>
            <a:endParaRPr lang="en-US" dirty="0"/>
          </a:p>
          <a:p>
            <a:pPr marL="0" indent="0">
              <a:buNone/>
            </a:pPr>
            <a:r>
              <a:rPr lang="ar-IQ" dirty="0" smtClean="0"/>
              <a:t>5</a:t>
            </a:r>
            <a:r>
              <a:rPr lang="ar-SA" dirty="0" smtClean="0"/>
              <a:t>- </a:t>
            </a:r>
            <a:r>
              <a:rPr lang="ar-IQ" dirty="0"/>
              <a:t>لذا فان هرمونات الدرقية تعزز النمو .</a:t>
            </a:r>
            <a:endParaRPr lang="en-US" dirty="0"/>
          </a:p>
          <a:p>
            <a:pPr marL="0" indent="0">
              <a:buNone/>
            </a:pPr>
            <a:r>
              <a:rPr lang="ar-IQ" dirty="0" smtClean="0"/>
              <a:t>6. </a:t>
            </a:r>
            <a:r>
              <a:rPr lang="ar-IQ" dirty="0"/>
              <a:t>زيادة استهلاك الأكسجين بشكل رئيسي في الأنسجة المسؤولة عن الاستهلاك الأساسي للأكسجين مثل </a:t>
            </a:r>
            <a:r>
              <a:rPr lang="ar-IQ" dirty="0" smtClean="0"/>
              <a:t>الكبد</a:t>
            </a:r>
            <a:r>
              <a:rPr lang="ar-IQ" dirty="0"/>
              <a:t> والكلى، والقلب، والعضلات.</a:t>
            </a:r>
            <a:endParaRPr lang="en-US" dirty="0"/>
          </a:p>
          <a:p>
            <a:pPr marL="0" indent="0">
              <a:buNone/>
            </a:pPr>
            <a:r>
              <a:rPr lang="ar-IQ" dirty="0" smtClean="0"/>
              <a:t>7-يسهم  من عمليات امتصاص السكر من الامعاء وسرعة دخوله الى الخلايا .</a:t>
            </a:r>
            <a:endParaRPr lang="en-US" dirty="0"/>
          </a:p>
          <a:p>
            <a:pPr marL="0" indent="0">
              <a:buNone/>
            </a:pPr>
            <a:r>
              <a:rPr lang="ar-IQ" dirty="0" smtClean="0"/>
              <a:t>8- </a:t>
            </a:r>
            <a:r>
              <a:rPr lang="ar-IQ" dirty="0"/>
              <a:t>يسهم في ايض الدهون : يزيد من سرعة حركة الاحماض الدهنية من الانسجة والخلايا الشحمية </a:t>
            </a:r>
            <a:r>
              <a:rPr lang="ar-IQ" dirty="0" err="1"/>
              <a:t>لانتاج</a:t>
            </a:r>
            <a:r>
              <a:rPr lang="ar-IQ" dirty="0"/>
              <a:t> الطاقة .</a:t>
            </a:r>
            <a:endParaRPr lang="en-US" dirty="0"/>
          </a:p>
          <a:p>
            <a:endParaRPr lang="ar-IQ" dirty="0"/>
          </a:p>
          <a:p>
            <a:endParaRPr lang="ar-IQ" dirty="0"/>
          </a:p>
        </p:txBody>
      </p:sp>
    </p:spTree>
    <p:extLst>
      <p:ext uri="{BB962C8B-B14F-4D97-AF65-F5344CB8AC3E}">
        <p14:creationId xmlns:p14="http://schemas.microsoft.com/office/powerpoint/2010/main" val="11984406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84976" cy="6408712"/>
          </a:xfrm>
        </p:spPr>
        <p:txBody>
          <a:bodyPr>
            <a:normAutofit/>
          </a:bodyPr>
          <a:lstStyle/>
          <a:p>
            <a:pPr marL="0" indent="0">
              <a:buNone/>
            </a:pPr>
            <a:r>
              <a:rPr lang="ar-IQ" b="1" dirty="0" err="1"/>
              <a:t>تاثير</a:t>
            </a:r>
            <a:r>
              <a:rPr lang="ar-IQ" b="1" dirty="0"/>
              <a:t> هرمون الدرقية :</a:t>
            </a:r>
          </a:p>
          <a:p>
            <a:pPr marL="0" indent="0">
              <a:buNone/>
            </a:pPr>
            <a:r>
              <a:rPr lang="ar-IQ" dirty="0"/>
              <a:t> </a:t>
            </a:r>
            <a:r>
              <a:rPr lang="ar-IQ" b="1" dirty="0"/>
              <a:t>(الناتج القلبي </a:t>
            </a:r>
            <a:r>
              <a:rPr lang="ar-IQ" dirty="0"/>
              <a:t>): (زيادة عدد ضربات وقوة التقلص وكمية الدم المدفوعة ) ان زيادة العمليات الايضية والتي تكون بحاجة الى الاوكسجين سوف يرافقه زيادة في عدد ضربات القلب وحجم الدم المدفوع في الضربة الواحدة بالتالي الى زيادة الناتج القلبي .</a:t>
            </a:r>
            <a:endParaRPr lang="en-US" dirty="0"/>
          </a:p>
          <a:p>
            <a:pPr marL="0" indent="0" algn="just">
              <a:buNone/>
            </a:pPr>
            <a:r>
              <a:rPr lang="ar-IQ" b="1" dirty="0" smtClean="0"/>
              <a:t>التنفس </a:t>
            </a:r>
            <a:r>
              <a:rPr lang="ar-IQ" b="1" dirty="0"/>
              <a:t>:</a:t>
            </a:r>
            <a:endParaRPr lang="en-US" b="1" dirty="0"/>
          </a:p>
          <a:p>
            <a:pPr marL="0" indent="0" algn="just">
              <a:buNone/>
            </a:pPr>
            <a:r>
              <a:rPr lang="ar-IQ" dirty="0"/>
              <a:t>هو الآخر يتوافق مع القلب بزيادة عدد وحجم التنفس وعمقه </a:t>
            </a:r>
            <a:r>
              <a:rPr lang="ar-IQ" dirty="0" err="1"/>
              <a:t>لايصال</a:t>
            </a:r>
            <a:r>
              <a:rPr lang="ar-IQ" dirty="0"/>
              <a:t> الاوكسجين للخلايا العاملة.</a:t>
            </a:r>
            <a:endParaRPr lang="en-US" dirty="0"/>
          </a:p>
          <a:p>
            <a:endParaRPr lang="ar-IQ" dirty="0"/>
          </a:p>
        </p:txBody>
      </p:sp>
    </p:spTree>
    <p:extLst>
      <p:ext uri="{BB962C8B-B14F-4D97-AF65-F5344CB8AC3E}">
        <p14:creationId xmlns:p14="http://schemas.microsoft.com/office/powerpoint/2010/main" val="39534874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792088"/>
          </a:xfrm>
        </p:spPr>
        <p:txBody>
          <a:bodyPr>
            <a:normAutofit/>
          </a:bodyPr>
          <a:lstStyle/>
          <a:p>
            <a:r>
              <a:rPr lang="ar-IQ" sz="3200" b="1" dirty="0" smtClean="0"/>
              <a:t>الدرقية والنشاط او الجهد البدني </a:t>
            </a:r>
            <a:endParaRPr lang="ar-IQ" sz="3200" b="1" dirty="0"/>
          </a:p>
        </p:txBody>
      </p:sp>
      <p:sp>
        <p:nvSpPr>
          <p:cNvPr id="3" name="عنصر نائب للمحتوى 2"/>
          <p:cNvSpPr>
            <a:spLocks noGrp="1"/>
          </p:cNvSpPr>
          <p:nvPr>
            <p:ph idx="1"/>
          </p:nvPr>
        </p:nvSpPr>
        <p:spPr>
          <a:xfrm>
            <a:off x="457200" y="1268760"/>
            <a:ext cx="8219256" cy="4857403"/>
          </a:xfrm>
        </p:spPr>
        <p:txBody>
          <a:bodyPr>
            <a:normAutofit lnSpcReduction="10000"/>
          </a:bodyPr>
          <a:lstStyle/>
          <a:p>
            <a:pPr marL="0" indent="0">
              <a:buNone/>
            </a:pPr>
            <a:r>
              <a:rPr lang="ar-IQ" dirty="0" smtClean="0"/>
              <a:t>احد التجارب البحثية </a:t>
            </a:r>
            <a:r>
              <a:rPr lang="ar-IQ" dirty="0" err="1" smtClean="0"/>
              <a:t>لاداء</a:t>
            </a:r>
            <a:r>
              <a:rPr lang="ar-IQ" dirty="0" smtClean="0"/>
              <a:t> منافسة معينة لوحظ من قياسات الثيروكسين وثالث يود الثيرونيين ما يلي :</a:t>
            </a:r>
          </a:p>
          <a:p>
            <a:pPr marL="0" indent="0">
              <a:buNone/>
            </a:pPr>
            <a:r>
              <a:rPr lang="ar-IQ" dirty="0" smtClean="0"/>
              <a:t>1-انخافض مستوى التركيز قبل يوم السباق (عند المستوى الطبيعي </a:t>
            </a:r>
          </a:p>
          <a:p>
            <a:pPr marL="0" indent="0">
              <a:buNone/>
            </a:pPr>
            <a:r>
              <a:rPr lang="ar-IQ" dirty="0" smtClean="0"/>
              <a:t>2-اثناء السباق اعلى درجاته بشكل متوافق مع الجهد المنفذ</a:t>
            </a:r>
          </a:p>
          <a:p>
            <a:pPr marL="0" indent="0">
              <a:buNone/>
            </a:pPr>
            <a:r>
              <a:rPr lang="ar-IQ" dirty="0" smtClean="0"/>
              <a:t>3-انخفاض تحت مستوياته بعد يوم من السباق عن الحد الطبيعي </a:t>
            </a:r>
          </a:p>
          <a:p>
            <a:pPr marL="0" indent="0">
              <a:buNone/>
            </a:pPr>
            <a:r>
              <a:rPr lang="ar-IQ" dirty="0" smtClean="0"/>
              <a:t>4-يعود بالزيادة المتدرجة بعد يومين الى اربعة ايام من السباق </a:t>
            </a:r>
          </a:p>
          <a:p>
            <a:pPr marL="0" indent="0">
              <a:buNone/>
            </a:pPr>
            <a:r>
              <a:rPr lang="ar-IQ" dirty="0" smtClean="0"/>
              <a:t>وهو يشمل كلا الهرمونين</a:t>
            </a:r>
            <a:endParaRPr lang="ar-IQ" dirty="0"/>
          </a:p>
        </p:txBody>
      </p:sp>
    </p:spTree>
    <p:extLst>
      <p:ext uri="{BB962C8B-B14F-4D97-AF65-F5344CB8AC3E}">
        <p14:creationId xmlns:p14="http://schemas.microsoft.com/office/powerpoint/2010/main" val="26579101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الغدة الكظرية</a:t>
            </a:r>
            <a:endParaRPr lang="ar-IQ" dirty="0"/>
          </a:p>
        </p:txBody>
      </p:sp>
      <p:pic>
        <p:nvPicPr>
          <p:cNvPr id="4" name="عنصر نائب للمحتوى 3" descr="الغدة الكُظْرية">
            <a:hlinkClick r:id="rId2" tooltip="&quot;الغدة الكُظْرية&quo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022600" y="2110580"/>
            <a:ext cx="3565624" cy="4270747"/>
          </a:xfrm>
          <a:prstGeom prst="rect">
            <a:avLst/>
          </a:prstGeom>
          <a:noFill/>
          <a:ln>
            <a:noFill/>
          </a:ln>
        </p:spPr>
      </p:pic>
    </p:spTree>
    <p:extLst>
      <p:ext uri="{BB962C8B-B14F-4D97-AF65-F5344CB8AC3E}">
        <p14:creationId xmlns:p14="http://schemas.microsoft.com/office/powerpoint/2010/main" val="6639900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980728"/>
          </a:xfrm>
        </p:spPr>
        <p:txBody>
          <a:bodyPr>
            <a:normAutofit/>
          </a:bodyPr>
          <a:lstStyle/>
          <a:p>
            <a:r>
              <a:rPr lang="ar-IQ" sz="3600" b="1" dirty="0"/>
              <a:t>الغدة الكظرية</a:t>
            </a:r>
            <a:r>
              <a:rPr lang="ar-IQ" sz="3600" dirty="0"/>
              <a:t> أو </a:t>
            </a:r>
            <a:r>
              <a:rPr lang="ar-IQ" sz="3600" b="1" dirty="0"/>
              <a:t>الكُظْر</a:t>
            </a:r>
            <a:r>
              <a:rPr lang="ar-IQ" sz="3600" dirty="0"/>
              <a:t> </a:t>
            </a:r>
            <a:r>
              <a:rPr lang="ar-IQ" sz="3600" dirty="0" smtClean="0"/>
              <a:t>أو</a:t>
            </a:r>
            <a:r>
              <a:rPr lang="ar-IQ" sz="3600" dirty="0"/>
              <a:t> </a:t>
            </a:r>
            <a:r>
              <a:rPr lang="ar-IQ" sz="3600" b="1" dirty="0"/>
              <a:t>الغدة فوق الكلوية</a:t>
            </a:r>
            <a:r>
              <a:rPr lang="ar-IQ" sz="3600" dirty="0"/>
              <a:t> </a:t>
            </a:r>
          </a:p>
        </p:txBody>
      </p:sp>
      <p:sp>
        <p:nvSpPr>
          <p:cNvPr id="3" name="عنصر نائب للمحتوى 2"/>
          <p:cNvSpPr>
            <a:spLocks noGrp="1"/>
          </p:cNvSpPr>
          <p:nvPr>
            <p:ph idx="1"/>
          </p:nvPr>
        </p:nvSpPr>
        <p:spPr>
          <a:xfrm>
            <a:off x="107504" y="980728"/>
            <a:ext cx="8928992" cy="5760640"/>
          </a:xfrm>
        </p:spPr>
        <p:txBody>
          <a:bodyPr>
            <a:normAutofit fontScale="92500"/>
          </a:bodyPr>
          <a:lstStyle/>
          <a:p>
            <a:r>
              <a:rPr lang="ar-IQ" u="sng" dirty="0" smtClean="0"/>
              <a:t>غدة صماء</a:t>
            </a:r>
            <a:r>
              <a:rPr lang="ar-IQ" dirty="0"/>
              <a:t> </a:t>
            </a:r>
            <a:r>
              <a:rPr lang="ar-IQ" dirty="0" smtClean="0"/>
              <a:t>مزدوجة</a:t>
            </a:r>
            <a:r>
              <a:rPr lang="ar-IQ" dirty="0"/>
              <a:t>. توجد في جسم الإنسان  كل واحدة موضوعة فوق </a:t>
            </a:r>
            <a:r>
              <a:rPr lang="ar-IQ" dirty="0" smtClean="0"/>
              <a:t>إحدى الكليتان .تتكون كل غدة </a:t>
            </a:r>
            <a:r>
              <a:rPr lang="ar-IQ" dirty="0"/>
              <a:t> من جزء خارجي </a:t>
            </a:r>
            <a:r>
              <a:rPr lang="ar-IQ" dirty="0" smtClean="0"/>
              <a:t>يدعى قشرة الكظر ، </a:t>
            </a:r>
            <a:r>
              <a:rPr lang="ar-IQ" dirty="0"/>
              <a:t>وداخلي </a:t>
            </a:r>
            <a:r>
              <a:rPr lang="ar-IQ" dirty="0" smtClean="0"/>
              <a:t>يدعى لب  ووظيفة </a:t>
            </a:r>
            <a:r>
              <a:rPr lang="ar-IQ" dirty="0"/>
              <a:t>الكُظْر الأساسية هي افراز الهرمونات عند الاستجابة للتوتر وهذا عن طريق تصنيع </a:t>
            </a:r>
            <a:r>
              <a:rPr lang="ar-IQ" dirty="0" smtClean="0"/>
              <a:t>الكورتيزول</a:t>
            </a:r>
            <a:r>
              <a:rPr lang="ar-IQ" dirty="0"/>
              <a:t>، </a:t>
            </a:r>
            <a:r>
              <a:rPr lang="ar-IQ" dirty="0" smtClean="0"/>
              <a:t>والنورابنفرين والا بنفرين . </a:t>
            </a:r>
            <a:r>
              <a:rPr lang="ar-IQ" dirty="0"/>
              <a:t>يؤثر الكُظْر علي وظيفة الكلى عن طريق افراز هرمون الألدوستيرون والمسؤول عن تنظيم </a:t>
            </a:r>
            <a:r>
              <a:rPr lang="ar-IQ" dirty="0" err="1"/>
              <a:t>أسمولية</a:t>
            </a:r>
            <a:r>
              <a:rPr lang="ar-IQ" dirty="0"/>
              <a:t> بلازما الدم.</a:t>
            </a:r>
            <a:endParaRPr lang="en-US" dirty="0"/>
          </a:p>
          <a:p>
            <a:r>
              <a:rPr lang="ar-IQ" dirty="0" smtClean="0"/>
              <a:t>يتم </a:t>
            </a:r>
            <a:r>
              <a:rPr lang="ar-IQ" dirty="0"/>
              <a:t>التحكم في لب الكُظْر عن طريق الجهاز العصبي. وتحفز إشارات الأعصاب لب الكُظْر </a:t>
            </a:r>
            <a:r>
              <a:rPr lang="ar-IQ" dirty="0" smtClean="0"/>
              <a:t>لإفراز الابينفرين والنور ابينفرين في </a:t>
            </a:r>
            <a:r>
              <a:rPr lang="ar-IQ" dirty="0"/>
              <a:t>الدم. ويساعد هذان  الهورمونان الجسم على التكيُّف مع الإجهاد المفاجئ. فهما يزيدان، على سبيل المثال، سرعة وقوة نبضات القلب، ويرفعان ضغط </a:t>
            </a:r>
            <a:r>
              <a:rPr lang="ar-IQ" dirty="0" err="1" smtClean="0"/>
              <a:t>الدم.وتحويل</a:t>
            </a:r>
            <a:r>
              <a:rPr lang="ar-IQ" dirty="0" smtClean="0"/>
              <a:t> </a:t>
            </a:r>
            <a:r>
              <a:rPr lang="ar-IQ" dirty="0" err="1" smtClean="0"/>
              <a:t>الكلايكوجين</a:t>
            </a:r>
            <a:r>
              <a:rPr lang="ar-IQ" dirty="0" smtClean="0"/>
              <a:t> الى كلوكوز...</a:t>
            </a:r>
            <a:endParaRPr lang="en-US" dirty="0"/>
          </a:p>
          <a:p>
            <a:endParaRPr lang="ar-IQ" dirty="0"/>
          </a:p>
        </p:txBody>
      </p:sp>
    </p:spTree>
    <p:extLst>
      <p:ext uri="{BB962C8B-B14F-4D97-AF65-F5344CB8AC3E}">
        <p14:creationId xmlns:p14="http://schemas.microsoft.com/office/powerpoint/2010/main" val="19775415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552728"/>
          </a:xfrm>
        </p:spPr>
        <p:txBody>
          <a:bodyPr>
            <a:normAutofit fontScale="85000" lnSpcReduction="20000"/>
          </a:bodyPr>
          <a:lstStyle/>
          <a:p>
            <a:pPr marL="0" indent="0">
              <a:buNone/>
            </a:pPr>
            <a:r>
              <a:rPr lang="ar-IQ" dirty="0"/>
              <a:t>وتفرز قشرة الغدة الكُظْرية عدداً من الهورمونات، يُعَدُّ بعضها أساسياً وضرورياً للحياة. وتنتمي هذه الهورمونات إلى الستيرويدية القشرية إلى ثلاث مجموعات رئيسية هي</a:t>
            </a:r>
            <a:r>
              <a:rPr lang="ar-IQ" dirty="0" smtClean="0"/>
              <a:t>:</a:t>
            </a:r>
          </a:p>
          <a:p>
            <a:pPr marL="0" indent="0">
              <a:buNone/>
            </a:pPr>
            <a:r>
              <a:rPr lang="ar-IQ" dirty="0" smtClean="0"/>
              <a:t> </a:t>
            </a:r>
            <a:r>
              <a:rPr lang="ar-IQ" dirty="0"/>
              <a:t>1- </a:t>
            </a:r>
            <a:r>
              <a:rPr lang="ar-IQ" dirty="0" err="1"/>
              <a:t>القشرانيات</a:t>
            </a:r>
            <a:r>
              <a:rPr lang="ar-IQ" dirty="0"/>
              <a:t> </a:t>
            </a:r>
            <a:r>
              <a:rPr lang="ar-IQ" dirty="0" smtClean="0"/>
              <a:t>السكرية</a:t>
            </a:r>
          </a:p>
          <a:p>
            <a:pPr marL="0" indent="0">
              <a:buNone/>
            </a:pPr>
            <a:r>
              <a:rPr lang="ar-IQ" dirty="0" smtClean="0"/>
              <a:t> </a:t>
            </a:r>
            <a:r>
              <a:rPr lang="ar-IQ" dirty="0"/>
              <a:t>2 - </a:t>
            </a:r>
            <a:r>
              <a:rPr lang="ar-IQ" dirty="0" err="1"/>
              <a:t>القشرانيات</a:t>
            </a:r>
            <a:r>
              <a:rPr lang="ar-IQ" dirty="0"/>
              <a:t> </a:t>
            </a:r>
            <a:r>
              <a:rPr lang="ar-IQ" dirty="0" smtClean="0"/>
              <a:t>المعدنية</a:t>
            </a:r>
          </a:p>
          <a:p>
            <a:pPr marL="0" indent="0">
              <a:buNone/>
            </a:pPr>
            <a:r>
              <a:rPr lang="ar-IQ" dirty="0" smtClean="0"/>
              <a:t> </a:t>
            </a:r>
            <a:r>
              <a:rPr lang="ar-IQ" dirty="0"/>
              <a:t>3 - هورمونات الجنس.</a:t>
            </a:r>
            <a:endParaRPr lang="en-US" dirty="0"/>
          </a:p>
          <a:p>
            <a:pPr marL="0" indent="0">
              <a:buNone/>
            </a:pPr>
            <a:r>
              <a:rPr lang="ar-IQ" dirty="0"/>
              <a:t>تقوم مجموعة </a:t>
            </a:r>
            <a:r>
              <a:rPr lang="ar-IQ" b="1" u="sng" dirty="0" err="1"/>
              <a:t>القشرانيات</a:t>
            </a:r>
            <a:r>
              <a:rPr lang="ar-IQ" b="1" u="sng" dirty="0"/>
              <a:t> السكرية </a:t>
            </a:r>
            <a:r>
              <a:rPr lang="ar-IQ" dirty="0"/>
              <a:t>بتنظيم استخدام الغذاء المهضوم، وتساعد الجسم على التكيف مع الإجهاد. وأهم أنواع هذه المجموعة هو الكورتيزول</a:t>
            </a:r>
            <a:r>
              <a:rPr lang="ar-IQ" dirty="0" smtClean="0"/>
              <a:t>، </a:t>
            </a:r>
            <a:r>
              <a:rPr lang="ar-IQ" dirty="0"/>
              <a:t>ويتم التحكم في إفراز </a:t>
            </a:r>
            <a:r>
              <a:rPr lang="ar-IQ" dirty="0" err="1"/>
              <a:t>القشرانيات</a:t>
            </a:r>
            <a:r>
              <a:rPr lang="ar-IQ" dirty="0"/>
              <a:t> السكرية بوساطة هورمون موجه قشرة الكظر. وهذا الهورمون تنتجه الغدة النخامية وهي عضو صغير يوجد قرب قاعدة الدماغ. </a:t>
            </a:r>
            <a:endParaRPr lang="en-US" dirty="0"/>
          </a:p>
          <a:p>
            <a:pPr marL="0" indent="0">
              <a:buNone/>
            </a:pPr>
            <a:r>
              <a:rPr lang="ar-IQ" dirty="0"/>
              <a:t>تقوم مجموعة </a:t>
            </a:r>
            <a:r>
              <a:rPr lang="ar-IQ" b="1" u="sng" dirty="0" err="1"/>
              <a:t>القشرانيات</a:t>
            </a:r>
            <a:r>
              <a:rPr lang="ar-IQ" b="1" u="sng" dirty="0"/>
              <a:t> المعدنية </a:t>
            </a:r>
            <a:r>
              <a:rPr lang="ar-IQ" dirty="0"/>
              <a:t>بتنظيم إفراز الكليتين للصوديوم والبوتاسيوم. ويُعَدُّ هورمون الألدوستيرون الهورمون الأكبر أهمية في </a:t>
            </a:r>
            <a:r>
              <a:rPr lang="ar-IQ" dirty="0" err="1"/>
              <a:t>القشرانيات</a:t>
            </a:r>
            <a:r>
              <a:rPr lang="ar-IQ" dirty="0"/>
              <a:t> المعدنية. ويتحكم هورمون الرنين الذي </a:t>
            </a:r>
            <a:r>
              <a:rPr lang="ar-IQ" dirty="0" err="1"/>
              <a:t>تفرزة</a:t>
            </a:r>
            <a:r>
              <a:rPr lang="ar-IQ" dirty="0"/>
              <a:t> الكليتان، في إنتاج الألدوستيرون. </a:t>
            </a:r>
            <a:r>
              <a:rPr lang="ar-IQ" dirty="0" smtClean="0"/>
              <a:t>والذي يؤدي الى امتصاص الصوديوم والماء من الكليتين .</a:t>
            </a:r>
            <a:endParaRPr lang="en-US" dirty="0"/>
          </a:p>
          <a:p>
            <a:pPr marL="0" indent="0">
              <a:buNone/>
            </a:pPr>
            <a:r>
              <a:rPr lang="ar-IQ" dirty="0"/>
              <a:t>تنتج الغدتان </a:t>
            </a:r>
            <a:r>
              <a:rPr lang="ar-IQ" dirty="0" err="1"/>
              <a:t>الكُظْريتان</a:t>
            </a:r>
            <a:r>
              <a:rPr lang="ar-IQ" dirty="0"/>
              <a:t> كميات ضئيلة فقط من </a:t>
            </a:r>
            <a:r>
              <a:rPr lang="ar-IQ" b="1" u="sng" dirty="0"/>
              <a:t>هورمونات الجنس </a:t>
            </a:r>
            <a:r>
              <a:rPr lang="ar-IQ" dirty="0"/>
              <a:t>تنحصر بدرجة رئيسية في هورمونات الذكورة المسماة </a:t>
            </a:r>
            <a:r>
              <a:rPr lang="ar-IQ" dirty="0" err="1"/>
              <a:t>الأندروجينات</a:t>
            </a:r>
            <a:r>
              <a:rPr lang="ar-IQ" dirty="0"/>
              <a:t>. وتساعد </a:t>
            </a:r>
            <a:r>
              <a:rPr lang="ar-IQ" dirty="0" err="1"/>
              <a:t>الأندروجينات</a:t>
            </a:r>
            <a:r>
              <a:rPr lang="ar-IQ" dirty="0"/>
              <a:t> التي تفرزها الغدتان </a:t>
            </a:r>
            <a:r>
              <a:rPr lang="ar-IQ" dirty="0" err="1"/>
              <a:t>الكُظْريتان</a:t>
            </a:r>
            <a:r>
              <a:rPr lang="ar-IQ" dirty="0"/>
              <a:t> في تنظيم </a:t>
            </a:r>
            <a:r>
              <a:rPr lang="ar-IQ" dirty="0" smtClean="0"/>
              <a:t>المميزات الذكورية ، </a:t>
            </a:r>
            <a:r>
              <a:rPr lang="ar-IQ" dirty="0"/>
              <a:t>والخواص الجنسية المبكرة الأخرى في الذكور والإناث خلال الفترة السابقة للبلوغ.</a:t>
            </a:r>
            <a:endParaRPr lang="en-US" dirty="0"/>
          </a:p>
          <a:p>
            <a:endParaRPr lang="ar-IQ" dirty="0"/>
          </a:p>
        </p:txBody>
      </p:sp>
    </p:spTree>
    <p:extLst>
      <p:ext uri="{BB962C8B-B14F-4D97-AF65-F5344CB8AC3E}">
        <p14:creationId xmlns:p14="http://schemas.microsoft.com/office/powerpoint/2010/main" val="14088574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60648"/>
            <a:ext cx="9036496" cy="6597352"/>
          </a:xfrm>
        </p:spPr>
        <p:txBody>
          <a:bodyPr>
            <a:normAutofit fontScale="92500" lnSpcReduction="20000"/>
          </a:bodyPr>
          <a:lstStyle/>
          <a:p>
            <a:pPr marL="0" indent="0">
              <a:buNone/>
            </a:pPr>
            <a:r>
              <a:rPr lang="ar-SA" b="1" dirty="0"/>
              <a:t>استجابة الغدد للتمارين</a:t>
            </a:r>
            <a:r>
              <a:rPr lang="en-US" b="1" dirty="0"/>
              <a:t> </a:t>
            </a:r>
            <a:r>
              <a:rPr lang="en-US" dirty="0"/>
              <a:t/>
            </a:r>
            <a:br>
              <a:rPr lang="en-US" dirty="0"/>
            </a:br>
            <a:r>
              <a:rPr lang="ar-SA" dirty="0" smtClean="0"/>
              <a:t>في </a:t>
            </a:r>
            <a:r>
              <a:rPr lang="ar-SA" dirty="0"/>
              <a:t>الحالة الطبيعية وخلال التدريب والجهد البدني يلاحظ زيادة في إفراز الغدة </a:t>
            </a:r>
            <a:r>
              <a:rPr lang="ar-SA" dirty="0" err="1" smtClean="0"/>
              <a:t>النخا</a:t>
            </a:r>
            <a:r>
              <a:rPr lang="ar-IQ" dirty="0" smtClean="0"/>
              <a:t>مية </a:t>
            </a:r>
            <a:r>
              <a:rPr lang="ar-SA" dirty="0" smtClean="0"/>
              <a:t>التي </a:t>
            </a:r>
            <a:r>
              <a:rPr lang="ar-SA" dirty="0"/>
              <a:t>تعتبر المنظم الرئيسي لإفراز الغدد الأخرى فيزداد إفراز الهرمون المنبه </a:t>
            </a:r>
            <a:r>
              <a:rPr lang="ar-SA" dirty="0" err="1" smtClean="0"/>
              <a:t>لإفرازالغدة</a:t>
            </a:r>
            <a:r>
              <a:rPr lang="ar-IQ" dirty="0" smtClean="0"/>
              <a:t> </a:t>
            </a:r>
            <a:r>
              <a:rPr lang="ar-SA" dirty="0" smtClean="0"/>
              <a:t>الكظرية </a:t>
            </a:r>
            <a:r>
              <a:rPr lang="ar-SA" dirty="0"/>
              <a:t>فوق الكلية</a:t>
            </a:r>
            <a:r>
              <a:rPr lang="en-US" dirty="0"/>
              <a:t>(ACTH)</a:t>
            </a:r>
            <a:r>
              <a:rPr lang="ar-SA" dirty="0"/>
              <a:t>هرمون النمو </a:t>
            </a:r>
            <a:r>
              <a:rPr lang="ar-SA" dirty="0" smtClean="0"/>
              <a:t>وينتج </a:t>
            </a:r>
            <a:r>
              <a:rPr lang="ar-SA" dirty="0"/>
              <a:t>عن هذا زيادة إفراز </a:t>
            </a:r>
            <a:r>
              <a:rPr lang="ar-SA" dirty="0" err="1"/>
              <a:t>الكورتيزول</a:t>
            </a:r>
            <a:r>
              <a:rPr lang="en-US" dirty="0"/>
              <a:t> (Cortisol ) </a:t>
            </a:r>
            <a:r>
              <a:rPr lang="ar-SA" dirty="0"/>
              <a:t>من الغدة الكظرية ويزداد مستوي </a:t>
            </a:r>
            <a:r>
              <a:rPr lang="ar-SA" dirty="0" err="1" smtClean="0"/>
              <a:t>الإ</a:t>
            </a:r>
            <a:r>
              <a:rPr lang="ar-IQ" dirty="0" smtClean="0"/>
              <a:t>بنفرين </a:t>
            </a:r>
            <a:r>
              <a:rPr lang="ar-SA" dirty="0" smtClean="0"/>
              <a:t> </a:t>
            </a:r>
            <a:r>
              <a:rPr lang="ar-SA" dirty="0" err="1" smtClean="0"/>
              <a:t>والنورا</a:t>
            </a:r>
            <a:r>
              <a:rPr lang="ar-IQ" dirty="0" smtClean="0"/>
              <a:t>بنفرين</a:t>
            </a:r>
            <a:r>
              <a:rPr lang="ar-SA" dirty="0" smtClean="0"/>
              <a:t> </a:t>
            </a:r>
            <a:r>
              <a:rPr lang="ar-SA" dirty="0"/>
              <a:t>في البلازما نتيجة زيادة فعالية التأثير </a:t>
            </a:r>
            <a:r>
              <a:rPr lang="ar-SA" dirty="0" err="1" smtClean="0"/>
              <a:t>السمب</a:t>
            </a:r>
            <a:r>
              <a:rPr lang="ar-IQ" dirty="0" smtClean="0"/>
              <a:t>ث</a:t>
            </a:r>
            <a:r>
              <a:rPr lang="ar-SA" dirty="0" smtClean="0"/>
              <a:t>اوي</a:t>
            </a:r>
            <a:r>
              <a:rPr lang="en-US" dirty="0" smtClean="0"/>
              <a:t> </a:t>
            </a:r>
            <a:r>
              <a:rPr lang="ar-SA" dirty="0" smtClean="0"/>
              <a:t>وهذه </a:t>
            </a:r>
            <a:r>
              <a:rPr lang="ar-SA" dirty="0"/>
              <a:t>التبدلات في الهرمونات تؤدي إلى زيادة عملية التمثيل الغذائي </a:t>
            </a:r>
            <a:r>
              <a:rPr lang="ar-SA" dirty="0" err="1"/>
              <a:t>للجلوكوجين</a:t>
            </a:r>
            <a:r>
              <a:rPr lang="ar-SA" dirty="0"/>
              <a:t> والدهون الثلاثية داخل العضلات</a:t>
            </a:r>
            <a:r>
              <a:rPr lang="en-US" dirty="0" smtClean="0"/>
              <a:t>.</a:t>
            </a:r>
            <a:r>
              <a:rPr lang="ar-SA" dirty="0" smtClean="0"/>
              <a:t>كما </a:t>
            </a:r>
            <a:r>
              <a:rPr lang="ar-SA" dirty="0"/>
              <a:t>يلاحظ أن الجهـد البدنـي يزيد محتوى </a:t>
            </a:r>
            <a:r>
              <a:rPr lang="ar-SA" dirty="0" err="1" smtClean="0"/>
              <a:t>الإ</a:t>
            </a:r>
            <a:r>
              <a:rPr lang="ar-IQ" dirty="0" smtClean="0"/>
              <a:t>بنفرين</a:t>
            </a:r>
            <a:r>
              <a:rPr lang="ar-SA" dirty="0" smtClean="0"/>
              <a:t> </a:t>
            </a:r>
            <a:r>
              <a:rPr lang="ar-SA" dirty="0"/>
              <a:t>في الغدة الكظريــة</a:t>
            </a:r>
            <a:r>
              <a:rPr lang="en-US" dirty="0"/>
              <a:t> </a:t>
            </a:r>
            <a:r>
              <a:rPr lang="ar-SA" dirty="0" smtClean="0"/>
              <a:t>وهذا </a:t>
            </a:r>
            <a:r>
              <a:rPr lang="ar-SA" dirty="0"/>
              <a:t>ما يحدث غالباً أثناء المنافسات </a:t>
            </a:r>
            <a:r>
              <a:rPr lang="ar-SA" dirty="0" smtClean="0"/>
              <a:t>الرياضية</a:t>
            </a:r>
            <a:r>
              <a:rPr lang="en-US" dirty="0" smtClean="0"/>
              <a:t> </a:t>
            </a:r>
            <a:r>
              <a:rPr lang="ar-SA" dirty="0" smtClean="0"/>
              <a:t>,</a:t>
            </a:r>
            <a:r>
              <a:rPr lang="en-US" dirty="0" smtClean="0"/>
              <a:t> </a:t>
            </a:r>
            <a:r>
              <a:rPr lang="ar-SA" dirty="0" smtClean="0"/>
              <a:t>كما </a:t>
            </a:r>
            <a:r>
              <a:rPr lang="ar-SA" dirty="0"/>
              <a:t>نجد أن خلايا بيتا</a:t>
            </a:r>
            <a:r>
              <a:rPr lang="en-US" dirty="0"/>
              <a:t> ( B- cells ) </a:t>
            </a:r>
            <a:r>
              <a:rPr lang="ar-SA" dirty="0"/>
              <a:t>في البنكرياس تتأثر بالجهد والتدريب . حيث يقل إفراز الأنسولين ويحدث بالتالي ارتفاعاً في سكر الدم، وهذا يعني أن الجسم يحتاج أثناء التمارين الرياضية الجسمانية إلى مقادير أقل من الأنسولين لضبط سكر الدم</a:t>
            </a:r>
            <a:r>
              <a:rPr lang="en-US" dirty="0"/>
              <a:t>. </a:t>
            </a:r>
            <a:r>
              <a:rPr lang="ar-IQ" dirty="0" smtClean="0"/>
              <a:t> </a:t>
            </a:r>
            <a:r>
              <a:rPr lang="ar-SA" dirty="0" smtClean="0"/>
              <a:t>أي </a:t>
            </a:r>
            <a:r>
              <a:rPr lang="ar-SA" dirty="0"/>
              <a:t>أن التمارين الرياضية المنتظمة تؤدي إلى تكيف الجسم وتقلل حاجته إلى الأنسولين أو بعبارة أخرى أنها تخفف العمل المطلوب من خلايا بيتا القيام به لإفراز الأنسولين وبالتالي تقل نسبة التعرض للإصابة بداء السكر</a:t>
            </a:r>
            <a:r>
              <a:rPr lang="en-US" dirty="0"/>
              <a:t> .</a:t>
            </a:r>
            <a:br>
              <a:rPr lang="en-US" dirty="0"/>
            </a:br>
            <a:endParaRPr lang="ar-IQ" dirty="0"/>
          </a:p>
        </p:txBody>
      </p:sp>
    </p:spTree>
    <p:extLst>
      <p:ext uri="{BB962C8B-B14F-4D97-AF65-F5344CB8AC3E}">
        <p14:creationId xmlns:p14="http://schemas.microsoft.com/office/powerpoint/2010/main" val="3678208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480720"/>
          </a:xfrm>
        </p:spPr>
        <p:txBody>
          <a:bodyPr>
            <a:normAutofit fontScale="92500" lnSpcReduction="10000"/>
          </a:bodyPr>
          <a:lstStyle/>
          <a:p>
            <a:pPr marL="0" indent="0" algn="just">
              <a:buNone/>
            </a:pPr>
            <a:r>
              <a:rPr lang="ar-IQ" dirty="0"/>
              <a:t>من خلال </a:t>
            </a:r>
            <a:r>
              <a:rPr lang="ar-SA" dirty="0"/>
              <a:t> ت</a:t>
            </a:r>
            <a:r>
              <a:rPr lang="ar-IQ" dirty="0"/>
              <a:t>صنيع </a:t>
            </a:r>
            <a:r>
              <a:rPr lang="ar-SA" dirty="0"/>
              <a:t>بروتينات لبناء العضلات ، أو تصنيع إنزيمات</a:t>
            </a:r>
            <a:r>
              <a:rPr lang="ar-IQ" dirty="0"/>
              <a:t> </a:t>
            </a:r>
            <a:r>
              <a:rPr lang="ar-IQ" dirty="0" err="1" smtClean="0"/>
              <a:t>لانتاج</a:t>
            </a:r>
            <a:r>
              <a:rPr lang="ar-IQ" dirty="0" smtClean="0"/>
              <a:t> </a:t>
            </a:r>
            <a:r>
              <a:rPr lang="ar-SA" dirty="0"/>
              <a:t>الطاقة </a:t>
            </a:r>
            <a:r>
              <a:rPr lang="ar-SA" dirty="0" smtClean="0"/>
              <a:t>والمزاج</a:t>
            </a:r>
            <a:r>
              <a:rPr lang="ar-IQ" dirty="0"/>
              <a:t> </a:t>
            </a:r>
            <a:r>
              <a:rPr lang="ar-IQ" dirty="0" smtClean="0"/>
              <a:t>او </a:t>
            </a:r>
            <a:r>
              <a:rPr lang="ar-SA" dirty="0" smtClean="0"/>
              <a:t>الهرمونات </a:t>
            </a:r>
            <a:r>
              <a:rPr lang="ar-IQ" dirty="0" smtClean="0"/>
              <a:t>ال</a:t>
            </a:r>
            <a:r>
              <a:rPr lang="ar-SA" dirty="0" smtClean="0"/>
              <a:t>مسؤولة </a:t>
            </a:r>
            <a:r>
              <a:rPr lang="ar-SA" dirty="0"/>
              <a:t>عن </a:t>
            </a:r>
            <a:r>
              <a:rPr lang="ar-SA" dirty="0" smtClean="0"/>
              <a:t>حرق </a:t>
            </a:r>
            <a:r>
              <a:rPr lang="ar-SA" dirty="0"/>
              <a:t>الدهون وان التكيفات لدعم اللياقة </a:t>
            </a:r>
            <a:r>
              <a:rPr lang="ar-SA" dirty="0" smtClean="0"/>
              <a:t>تحدث </a:t>
            </a:r>
            <a:r>
              <a:rPr lang="ar-SA" dirty="0"/>
              <a:t>في الواقع بعد التمرين </a:t>
            </a:r>
            <a:r>
              <a:rPr lang="ar-SA" u="sng" dirty="0"/>
              <a:t>وأثناء التعافي </a:t>
            </a:r>
            <a:r>
              <a:rPr lang="ar-IQ" u="sng" dirty="0"/>
              <a:t>وان الهرمونات تطلق في هذه المرحلة (مرحلة الراحة </a:t>
            </a:r>
            <a:r>
              <a:rPr lang="ar-IQ" u="sng" dirty="0" smtClean="0"/>
              <a:t>او الاستشفاء) </a:t>
            </a:r>
            <a:r>
              <a:rPr lang="en-US" dirty="0"/>
              <a:t>. </a:t>
            </a:r>
            <a:r>
              <a:rPr lang="ar-IQ" dirty="0"/>
              <a:t>ف</a:t>
            </a:r>
            <a:r>
              <a:rPr lang="ar-SA" dirty="0"/>
              <a:t>الهرمونات ليست مفتاحًا للصحة فحسب ، بل للأداء الرياضي أيضًا</a:t>
            </a:r>
            <a:r>
              <a:rPr lang="en-US" dirty="0"/>
              <a:t> </a:t>
            </a:r>
            <a:r>
              <a:rPr lang="en-US" dirty="0" smtClean="0"/>
              <a:t>".</a:t>
            </a:r>
            <a:r>
              <a:rPr lang="ar-SA" dirty="0" smtClean="0"/>
              <a:t> </a:t>
            </a:r>
            <a:r>
              <a:rPr lang="ar-IQ" dirty="0"/>
              <a:t>ول</a:t>
            </a:r>
            <a:r>
              <a:rPr lang="ar-SA" dirty="0"/>
              <a:t>لحفاظ على الاستجابة الهرمونية المثلى </a:t>
            </a:r>
            <a:r>
              <a:rPr lang="ar-IQ" dirty="0"/>
              <a:t>يجب </a:t>
            </a:r>
            <a:r>
              <a:rPr lang="ar-SA" dirty="0"/>
              <a:t>الموازنة بين العناصر </a:t>
            </a:r>
            <a:r>
              <a:rPr lang="ar-SA" u="sng" dirty="0"/>
              <a:t>الرئيسية الثلاثة للتغذية وحمل التدريب والتعافي </a:t>
            </a:r>
            <a:r>
              <a:rPr lang="ar-SA" dirty="0"/>
              <a:t>أمر بالغ </a:t>
            </a:r>
            <a:r>
              <a:rPr lang="ar-SA" dirty="0" smtClean="0"/>
              <a:t>الأهمية</a:t>
            </a:r>
            <a:r>
              <a:rPr lang="ar-IQ" dirty="0" smtClean="0"/>
              <a:t>. </a:t>
            </a:r>
          </a:p>
          <a:p>
            <a:pPr marL="0" indent="0" algn="just">
              <a:buNone/>
            </a:pPr>
            <a:r>
              <a:rPr lang="ar-IQ" dirty="0" smtClean="0"/>
              <a:t>و</a:t>
            </a:r>
            <a:r>
              <a:rPr lang="ar-SA" dirty="0"/>
              <a:t>هناك هرمونات </a:t>
            </a:r>
            <a:r>
              <a:rPr lang="ar-SA" u="sng" dirty="0"/>
              <a:t>تسرع</a:t>
            </a:r>
            <a:r>
              <a:rPr lang="ar-SA" dirty="0"/>
              <a:t> </a:t>
            </a:r>
            <a:r>
              <a:rPr lang="ar-IQ" dirty="0"/>
              <a:t>من </a:t>
            </a:r>
            <a:r>
              <a:rPr lang="ar-SA" dirty="0"/>
              <a:t>تفاعلات الجسم</a:t>
            </a:r>
            <a:r>
              <a:rPr lang="en-US" dirty="0"/>
              <a:t> ... </a:t>
            </a:r>
            <a:r>
              <a:rPr lang="ar-SA" dirty="0"/>
              <a:t>وهناك هرمونات </a:t>
            </a:r>
            <a:r>
              <a:rPr lang="ar-SA" u="sng" dirty="0"/>
              <a:t>تبطئها</a:t>
            </a:r>
            <a:r>
              <a:rPr lang="ar-SA" dirty="0"/>
              <a:t> .</a:t>
            </a:r>
            <a:r>
              <a:rPr lang="ar-IQ" dirty="0"/>
              <a:t>كما ان ل</a:t>
            </a:r>
            <a:r>
              <a:rPr lang="ar-SA" dirty="0"/>
              <a:t>لهرمونات </a:t>
            </a:r>
            <a:r>
              <a:rPr lang="ar-SA" u="sng" dirty="0"/>
              <a:t>تأثير قوي </a:t>
            </a:r>
            <a:r>
              <a:rPr lang="ar-IQ" u="sng" dirty="0" smtClean="0"/>
              <a:t>على الصفات البدنية </a:t>
            </a:r>
            <a:r>
              <a:rPr lang="ar-IQ" dirty="0" smtClean="0"/>
              <a:t>ولها </a:t>
            </a:r>
            <a:r>
              <a:rPr lang="ar-IQ" dirty="0" err="1" smtClean="0"/>
              <a:t>تاثير</a:t>
            </a:r>
            <a:r>
              <a:rPr lang="ar-IQ" dirty="0" smtClean="0"/>
              <a:t> </a:t>
            </a:r>
            <a:r>
              <a:rPr lang="ar-SA" dirty="0" smtClean="0"/>
              <a:t> على حجم </a:t>
            </a:r>
            <a:r>
              <a:rPr lang="ar-IQ" dirty="0" smtClean="0"/>
              <a:t>وشكل الجسم ولها </a:t>
            </a:r>
            <a:r>
              <a:rPr lang="ar-IQ" dirty="0" err="1" smtClean="0"/>
              <a:t>تاثير</a:t>
            </a:r>
            <a:r>
              <a:rPr lang="ar-IQ" dirty="0" smtClean="0"/>
              <a:t> على ال</a:t>
            </a:r>
            <a:r>
              <a:rPr lang="ar-IQ" u="sng" dirty="0" smtClean="0"/>
              <a:t>جانب النفسي والعقلي </a:t>
            </a:r>
            <a:r>
              <a:rPr lang="ar-IQ" dirty="0" smtClean="0"/>
              <a:t>...كما </a:t>
            </a:r>
            <a:r>
              <a:rPr lang="ar-IQ" dirty="0"/>
              <a:t>ان بعض الهرمونات موضعية </a:t>
            </a:r>
            <a:r>
              <a:rPr lang="ar-IQ" dirty="0" err="1"/>
              <a:t>التاثير</a:t>
            </a:r>
            <a:r>
              <a:rPr lang="ar-IQ" dirty="0"/>
              <a:t> كما في </a:t>
            </a:r>
            <a:r>
              <a:rPr lang="ar-IQ" u="sng" dirty="0"/>
              <a:t>الاستيل كولين </a:t>
            </a:r>
            <a:r>
              <a:rPr lang="ar-IQ" dirty="0"/>
              <a:t>الذي يحرر من الاعصاب </a:t>
            </a:r>
            <a:r>
              <a:rPr lang="ar-IQ" dirty="0" err="1"/>
              <a:t>اللاودية</a:t>
            </a:r>
            <a:r>
              <a:rPr lang="ar-IQ" dirty="0"/>
              <a:t> او هرمونا </a:t>
            </a:r>
            <a:r>
              <a:rPr lang="ar-IQ" u="sng" dirty="0"/>
              <a:t>المعدة الهاضمة </a:t>
            </a:r>
            <a:r>
              <a:rPr lang="ar-IQ" u="sng" dirty="0" smtClean="0"/>
              <a:t> </a:t>
            </a:r>
            <a:r>
              <a:rPr lang="ar-IQ" dirty="0"/>
              <a:t>كما هناك هرمونات ذات </a:t>
            </a:r>
            <a:r>
              <a:rPr lang="ar-IQ" dirty="0" err="1"/>
              <a:t>تاثير</a:t>
            </a:r>
            <a:r>
              <a:rPr lang="ar-IQ" dirty="0"/>
              <a:t> عام </a:t>
            </a:r>
            <a:r>
              <a:rPr lang="ar-IQ" u="sng" dirty="0" smtClean="0"/>
              <a:t>مثل  </a:t>
            </a:r>
            <a:r>
              <a:rPr lang="ar-IQ" u="sng" dirty="0"/>
              <a:t>هرمون النمو </a:t>
            </a:r>
            <a:r>
              <a:rPr lang="ar-IQ" dirty="0" smtClean="0"/>
              <a:t>والثيروكسين الذي </a:t>
            </a:r>
            <a:r>
              <a:rPr lang="ar-IQ" dirty="0"/>
              <a:t>يزيد من التفاعلات الكيميائية في الجسم ولاسيما اثناء النشاط الرياضي</a:t>
            </a:r>
            <a:endParaRPr lang="ar-SA" dirty="0"/>
          </a:p>
        </p:txBody>
      </p:sp>
    </p:spTree>
    <p:extLst>
      <p:ext uri="{BB962C8B-B14F-4D97-AF65-F5344CB8AC3E}">
        <p14:creationId xmlns:p14="http://schemas.microsoft.com/office/powerpoint/2010/main" val="17210949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lnSpcReduction="10000"/>
          </a:bodyPr>
          <a:lstStyle/>
          <a:p>
            <a:pPr marL="0" indent="0" algn="just">
              <a:buNone/>
            </a:pPr>
            <a:r>
              <a:rPr lang="ar-SA" dirty="0"/>
              <a:t>وزيادة الفعالية العصبية </a:t>
            </a:r>
            <a:r>
              <a:rPr lang="ar-SA" dirty="0" err="1" smtClean="0"/>
              <a:t>السمب</a:t>
            </a:r>
            <a:r>
              <a:rPr lang="ar-IQ" dirty="0" err="1" smtClean="0"/>
              <a:t>ثاوية</a:t>
            </a:r>
            <a:r>
              <a:rPr lang="ar-IQ" dirty="0" smtClean="0"/>
              <a:t> </a:t>
            </a:r>
            <a:r>
              <a:rPr lang="en-US" dirty="0" smtClean="0"/>
              <a:t>Sympathetic </a:t>
            </a:r>
            <a:r>
              <a:rPr lang="en-US" dirty="0"/>
              <a:t>Nervous System) ) </a:t>
            </a:r>
            <a:r>
              <a:rPr lang="ar-SA" dirty="0"/>
              <a:t>سوف يؤدي إلى تأثيرات مهمة على القلب والأوعية الدموية وعلى مركز تنظيم الحرارة أثناء أداء التمارين والجهد العضلي . وباختصار يمكن القول : إن إفرازات الهرمونات يزداد بالإضافة إلى أن هذه التبدلات تتوافق معها تبدلات في الدورة الدموية والتنفسية . واستمرار التمارين سيؤدي أيضا إلى زيادة في التنبيه العصبي </a:t>
            </a:r>
            <a:r>
              <a:rPr lang="ar-SA" dirty="0" err="1" smtClean="0"/>
              <a:t>السمب</a:t>
            </a:r>
            <a:r>
              <a:rPr lang="ar-IQ" dirty="0" smtClean="0"/>
              <a:t>ث</a:t>
            </a:r>
            <a:r>
              <a:rPr lang="ar-SA" dirty="0" smtClean="0"/>
              <a:t>ا</a:t>
            </a:r>
            <a:r>
              <a:rPr lang="ar-IQ" dirty="0" smtClean="0"/>
              <a:t>و</a:t>
            </a:r>
            <a:r>
              <a:rPr lang="ar-SA" dirty="0" smtClean="0"/>
              <a:t>ي </a:t>
            </a:r>
            <a:r>
              <a:rPr lang="ar-SA" dirty="0"/>
              <a:t>مع زيادة في الإنتاج القلبي وزيادة الدورة التنفسية . وإيقاف التمارين سيؤدي إلى تراجع هذه المظاهر والعودة إلى الحالة التي كان عليها الجسم قبل الانخراط في التمارين وكل ذلك يدلل على وجود ترابط وتوافق منتظم بصورة مباشرة بين المركز العصبي الحركي وتغير إفراز الهرمونات من الغدد</a:t>
            </a:r>
            <a:endParaRPr lang="en-US" dirty="0"/>
          </a:p>
          <a:p>
            <a:endParaRPr lang="ar-IQ" dirty="0"/>
          </a:p>
          <a:p>
            <a:endParaRPr lang="ar-IQ" dirty="0"/>
          </a:p>
        </p:txBody>
      </p:sp>
    </p:spTree>
    <p:extLst>
      <p:ext uri="{BB962C8B-B14F-4D97-AF65-F5344CB8AC3E}">
        <p14:creationId xmlns:p14="http://schemas.microsoft.com/office/powerpoint/2010/main" val="86287851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خلال الاسابيع الاولى يكون هناك زيادة في افراز </a:t>
            </a:r>
            <a:r>
              <a:rPr lang="ar-IQ" dirty="0" err="1" smtClean="0"/>
              <a:t>الابنفرين</a:t>
            </a:r>
            <a:r>
              <a:rPr lang="ar-IQ" dirty="0" smtClean="0"/>
              <a:t> والنور </a:t>
            </a:r>
            <a:r>
              <a:rPr lang="ar-IQ" dirty="0" err="1" smtClean="0"/>
              <a:t>ابنفرين</a:t>
            </a:r>
            <a:r>
              <a:rPr lang="ar-IQ" dirty="0" smtClean="0"/>
              <a:t> تبدأ بالانخفاض التدريجي بعد كل اسبوع وهو يعود الى التكيف الحادث مع التمرين الرياضي </a:t>
            </a:r>
            <a:endParaRPr lang="ar-IQ" dirty="0"/>
          </a:p>
        </p:txBody>
      </p:sp>
    </p:spTree>
    <p:extLst>
      <p:ext uri="{BB962C8B-B14F-4D97-AF65-F5344CB8AC3E}">
        <p14:creationId xmlns:p14="http://schemas.microsoft.com/office/powerpoint/2010/main" val="3841911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انواع الغدد الصماء</a:t>
            </a:r>
            <a:endParaRPr lang="ar-SA" b="1" dirty="0"/>
          </a:p>
        </p:txBody>
      </p:sp>
      <p:sp>
        <p:nvSpPr>
          <p:cNvPr id="3" name="عنصر نائب للمحتوى 2"/>
          <p:cNvSpPr>
            <a:spLocks noGrp="1"/>
          </p:cNvSpPr>
          <p:nvPr>
            <p:ph idx="1"/>
          </p:nvPr>
        </p:nvSpPr>
        <p:spPr/>
        <p:txBody>
          <a:bodyPr>
            <a:normAutofit fontScale="92500" lnSpcReduction="20000"/>
          </a:bodyPr>
          <a:lstStyle/>
          <a:p>
            <a:r>
              <a:rPr lang="ar-SA" b="1" dirty="0" smtClean="0"/>
              <a:t>الدرقية</a:t>
            </a:r>
            <a:endParaRPr lang="ar-IQ" b="1" dirty="0" smtClean="0"/>
          </a:p>
          <a:p>
            <a:r>
              <a:rPr lang="ar-IQ" b="1" dirty="0" smtClean="0"/>
              <a:t>الجار درقية </a:t>
            </a:r>
            <a:endParaRPr lang="ar-SA" b="1" dirty="0"/>
          </a:p>
          <a:p>
            <a:r>
              <a:rPr lang="ar-SA" b="1" dirty="0"/>
              <a:t>الصنوبرية</a:t>
            </a:r>
          </a:p>
          <a:p>
            <a:r>
              <a:rPr lang="ar-SA" b="1" dirty="0"/>
              <a:t>النخامية</a:t>
            </a:r>
          </a:p>
          <a:p>
            <a:r>
              <a:rPr lang="ar-SA" b="1" dirty="0"/>
              <a:t>الكظرية</a:t>
            </a:r>
          </a:p>
          <a:p>
            <a:r>
              <a:rPr lang="ar-SA" b="1" dirty="0"/>
              <a:t>الجنسية</a:t>
            </a:r>
          </a:p>
          <a:p>
            <a:r>
              <a:rPr lang="ar-SA" b="1" dirty="0"/>
              <a:t>البنكرياس</a:t>
            </a:r>
          </a:p>
          <a:p>
            <a:r>
              <a:rPr lang="ar-SA" b="1" dirty="0" smtClean="0"/>
              <a:t>تحت </a:t>
            </a:r>
            <a:r>
              <a:rPr lang="ar-SA" b="1" dirty="0"/>
              <a:t>المهاد </a:t>
            </a:r>
            <a:endParaRPr lang="ar-IQ" b="1" dirty="0" smtClean="0"/>
          </a:p>
          <a:p>
            <a:r>
              <a:rPr lang="ar-SA" b="1" dirty="0"/>
              <a:t>الغدة الزعترية</a:t>
            </a:r>
          </a:p>
          <a:p>
            <a:endParaRPr lang="ar-IQ" b="1" dirty="0" smtClean="0"/>
          </a:p>
          <a:p>
            <a:endParaRPr lang="ar-SA" dirty="0"/>
          </a:p>
        </p:txBody>
      </p:sp>
    </p:spTree>
    <p:extLst>
      <p:ext uri="{BB962C8B-B14F-4D97-AF65-F5344CB8AC3E}">
        <p14:creationId xmlns:p14="http://schemas.microsoft.com/office/powerpoint/2010/main" val="2260394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936104"/>
          </a:xfrm>
        </p:spPr>
        <p:txBody>
          <a:bodyPr>
            <a:normAutofit/>
          </a:bodyPr>
          <a:lstStyle/>
          <a:p>
            <a:r>
              <a:rPr lang="ar-SA" sz="3200" b="1" dirty="0"/>
              <a:t>انواع الهرمونات وفقا لتركيبها  </a:t>
            </a:r>
            <a:r>
              <a:rPr lang="ar-SA" sz="3200" b="1" dirty="0" smtClean="0"/>
              <a:t>:</a:t>
            </a:r>
            <a:endParaRPr lang="ar-SA" sz="3200" dirty="0"/>
          </a:p>
        </p:txBody>
      </p:sp>
      <p:sp>
        <p:nvSpPr>
          <p:cNvPr id="3" name="عنصر نائب للمحتوى 2"/>
          <p:cNvSpPr>
            <a:spLocks noGrp="1"/>
          </p:cNvSpPr>
          <p:nvPr>
            <p:ph idx="1"/>
          </p:nvPr>
        </p:nvSpPr>
        <p:spPr>
          <a:xfrm>
            <a:off x="179512" y="908720"/>
            <a:ext cx="8856984" cy="5760640"/>
          </a:xfrm>
        </p:spPr>
        <p:txBody>
          <a:bodyPr>
            <a:normAutofit fontScale="92500" lnSpcReduction="10000"/>
          </a:bodyPr>
          <a:lstStyle/>
          <a:p>
            <a:pPr marL="0" indent="0">
              <a:buNone/>
            </a:pPr>
            <a:r>
              <a:rPr lang="ar-SA" u="sng" dirty="0" smtClean="0"/>
              <a:t>.</a:t>
            </a:r>
            <a:r>
              <a:rPr lang="ar-IQ" dirty="0" smtClean="0"/>
              <a:t>تقسم الهرمونات وفقا لتركيبها الكيميائي وظيفتها الى </a:t>
            </a:r>
            <a:r>
              <a:rPr lang="ar-IQ" dirty="0" err="1" smtClean="0"/>
              <a:t>مايلي</a:t>
            </a:r>
            <a:r>
              <a:rPr lang="ar-IQ" dirty="0" smtClean="0"/>
              <a:t> :</a:t>
            </a:r>
          </a:p>
          <a:p>
            <a:pPr marL="0" indent="0">
              <a:buNone/>
            </a:pPr>
            <a:r>
              <a:rPr lang="ar-IQ" b="1" dirty="0" smtClean="0"/>
              <a:t>اولا : </a:t>
            </a:r>
            <a:r>
              <a:rPr lang="ar-SA" b="1" dirty="0" smtClean="0"/>
              <a:t>الهرمونات </a:t>
            </a:r>
            <a:r>
              <a:rPr lang="ar-SA" b="1" dirty="0"/>
              <a:t>الستيرويدية (</a:t>
            </a:r>
            <a:r>
              <a:rPr lang="en-US" b="1" dirty="0"/>
              <a:t>Steroid hormones</a:t>
            </a:r>
            <a:r>
              <a:rPr lang="ar-SA" b="1" dirty="0" smtClean="0"/>
              <a:t>)</a:t>
            </a:r>
            <a:r>
              <a:rPr lang="ar-IQ" b="1" dirty="0" smtClean="0"/>
              <a:t> او البنائية او </a:t>
            </a:r>
            <a:r>
              <a:rPr lang="ar-IQ" b="1" dirty="0" err="1" smtClean="0"/>
              <a:t>الاندورجينات</a:t>
            </a:r>
            <a:r>
              <a:rPr lang="ar-IQ" b="1" dirty="0" smtClean="0"/>
              <a:t> :</a:t>
            </a:r>
            <a:r>
              <a:rPr lang="ar-SA" dirty="0" smtClean="0"/>
              <a:t>الهرمونات </a:t>
            </a:r>
            <a:r>
              <a:rPr lang="ar-SA" dirty="0"/>
              <a:t>الستيرويدية هي أحد أنواع الهرمونات الرئيسة، والتي تتميز بأنها مركبات عضوية تذوب في الدهون ويمكن أن تمر عبر أغشية الخلايا بسهولة</a:t>
            </a:r>
            <a:r>
              <a:rPr lang="ar-SA" dirty="0" smtClean="0"/>
              <a:t>.</a:t>
            </a:r>
            <a:r>
              <a:rPr lang="ar-IQ" dirty="0" smtClean="0"/>
              <a:t> وهي </a:t>
            </a:r>
            <a:r>
              <a:rPr lang="ar-SA" dirty="0" smtClean="0"/>
              <a:t>مشتقة </a:t>
            </a:r>
            <a:r>
              <a:rPr lang="ar-SA" dirty="0"/>
              <a:t>من </a:t>
            </a:r>
            <a:r>
              <a:rPr lang="ar-SA" dirty="0" smtClean="0"/>
              <a:t>الكوليسترول</a:t>
            </a:r>
            <a:r>
              <a:rPr lang="ar-IQ" dirty="0" smtClean="0"/>
              <a:t> مثل التستوستيرون او الكورتيزول</a:t>
            </a:r>
          </a:p>
          <a:p>
            <a:pPr marL="0" indent="0">
              <a:buNone/>
            </a:pPr>
            <a:r>
              <a:rPr lang="ar-SA" b="1" dirty="0" smtClean="0"/>
              <a:t>2</a:t>
            </a:r>
            <a:r>
              <a:rPr lang="ar-SA" b="1" dirty="0"/>
              <a:t>. هرمونات </a:t>
            </a:r>
            <a:r>
              <a:rPr lang="ar-SA" b="1" dirty="0" err="1" smtClean="0"/>
              <a:t>الببتيد</a:t>
            </a:r>
            <a:r>
              <a:rPr lang="ar-IQ" b="1" dirty="0" err="1" smtClean="0"/>
              <a:t>ية</a:t>
            </a:r>
            <a:r>
              <a:rPr lang="ar-IQ" b="1" dirty="0" smtClean="0"/>
              <a:t> </a:t>
            </a:r>
            <a:r>
              <a:rPr lang="ar-SA" b="1" dirty="0" smtClean="0"/>
              <a:t> </a:t>
            </a:r>
            <a:r>
              <a:rPr lang="ar-SA" b="1" dirty="0"/>
              <a:t>(</a:t>
            </a:r>
            <a:r>
              <a:rPr lang="en-US" b="1" dirty="0"/>
              <a:t>Peptide hormones</a:t>
            </a:r>
            <a:r>
              <a:rPr lang="ar-SA" b="1" dirty="0" smtClean="0"/>
              <a:t>)</a:t>
            </a:r>
            <a:r>
              <a:rPr lang="ar-IQ" b="1" dirty="0" smtClean="0"/>
              <a:t>:  </a:t>
            </a:r>
            <a:r>
              <a:rPr lang="ar-IQ" dirty="0" smtClean="0"/>
              <a:t>وهي هرمونات تتكون من البروتينات والتي </a:t>
            </a:r>
            <a:r>
              <a:rPr lang="ar-SA" dirty="0" smtClean="0"/>
              <a:t>تتكون </a:t>
            </a:r>
            <a:r>
              <a:rPr lang="ar-SA" dirty="0"/>
              <a:t>من سلاسل الأحماض </a:t>
            </a:r>
            <a:r>
              <a:rPr lang="ar-SA" dirty="0" smtClean="0"/>
              <a:t>الأمينية</a:t>
            </a:r>
            <a:r>
              <a:rPr lang="ar-IQ" dirty="0" smtClean="0"/>
              <a:t> مثل :</a:t>
            </a:r>
            <a:endParaRPr lang="en-US" dirty="0"/>
          </a:p>
          <a:p>
            <a:pPr marL="0" indent="0">
              <a:buNone/>
            </a:pPr>
            <a:r>
              <a:rPr lang="en-US" i="1" dirty="0"/>
              <a:t>1. </a:t>
            </a:r>
            <a:r>
              <a:rPr lang="ar-SA" dirty="0"/>
              <a:t>الهرمون </a:t>
            </a:r>
            <a:r>
              <a:rPr lang="ar-IQ" dirty="0" smtClean="0"/>
              <a:t>الذي يفرز من الغدة النخامية </a:t>
            </a:r>
            <a:r>
              <a:rPr lang="en-US" dirty="0" smtClean="0"/>
              <a:t> ( (</a:t>
            </a:r>
            <a:r>
              <a:rPr lang="en-US" dirty="0"/>
              <a:t>TSH)) </a:t>
            </a:r>
            <a:r>
              <a:rPr lang="ar-SA" dirty="0" smtClean="0"/>
              <a:t> </a:t>
            </a:r>
            <a:r>
              <a:rPr lang="ar-SA" dirty="0"/>
              <a:t>لتحفيز إفراز الهرمون المنبه للغدة الدرقية</a:t>
            </a:r>
            <a:r>
              <a:rPr lang="en-US" dirty="0"/>
              <a:t> </a:t>
            </a:r>
            <a:r>
              <a:rPr lang="en-US" dirty="0" smtClean="0"/>
              <a:t>.</a:t>
            </a:r>
            <a:r>
              <a:rPr lang="ar-IQ" dirty="0" smtClean="0"/>
              <a:t> </a:t>
            </a:r>
            <a:endParaRPr lang="en-US" dirty="0"/>
          </a:p>
          <a:p>
            <a:pPr marL="0" indent="0">
              <a:buNone/>
            </a:pPr>
            <a:r>
              <a:rPr lang="ar-IQ" dirty="0" smtClean="0"/>
              <a:t>2.</a:t>
            </a:r>
            <a:r>
              <a:rPr lang="ar-SA" dirty="0" smtClean="0"/>
              <a:t>هرمون </a:t>
            </a:r>
            <a:r>
              <a:rPr lang="ar-SA" dirty="0" err="1"/>
              <a:t>الفازوبريسين</a:t>
            </a:r>
            <a:r>
              <a:rPr lang="en-US" dirty="0"/>
              <a:t> </a:t>
            </a:r>
            <a:r>
              <a:rPr lang="en-US" dirty="0" smtClean="0"/>
              <a:t> </a:t>
            </a:r>
            <a:r>
              <a:rPr lang="ar-SA" dirty="0"/>
              <a:t>الذي تفرزه الغدة النخامية </a:t>
            </a:r>
            <a:r>
              <a:rPr lang="ar-SA" dirty="0" smtClean="0"/>
              <a:t>الخلفية</a:t>
            </a:r>
            <a:r>
              <a:rPr lang="ar-IQ" dirty="0"/>
              <a:t>.</a:t>
            </a:r>
            <a:r>
              <a:rPr lang="ar-SA" dirty="0" smtClean="0"/>
              <a:t> </a:t>
            </a:r>
            <a:endParaRPr lang="en-US" dirty="0"/>
          </a:p>
          <a:p>
            <a:pPr marL="0" indent="0">
              <a:buNone/>
            </a:pPr>
            <a:r>
              <a:rPr lang="en-US" i="1" dirty="0"/>
              <a:t>2. </a:t>
            </a:r>
            <a:r>
              <a:rPr lang="ar-SA" dirty="0" smtClean="0"/>
              <a:t>هرمون </a:t>
            </a:r>
            <a:r>
              <a:rPr lang="ar-SA" dirty="0" err="1"/>
              <a:t>الإنسولين</a:t>
            </a:r>
            <a:r>
              <a:rPr lang="en-US" dirty="0"/>
              <a:t> </a:t>
            </a:r>
            <a:r>
              <a:rPr lang="ar-IQ" dirty="0" smtClean="0"/>
              <a:t>و</a:t>
            </a:r>
            <a:r>
              <a:rPr lang="ar-SA" dirty="0" smtClean="0"/>
              <a:t>هرمون </a:t>
            </a:r>
            <a:r>
              <a:rPr lang="ar-SA" dirty="0"/>
              <a:t>النمو</a:t>
            </a:r>
            <a:r>
              <a:rPr lang="en-US" dirty="0"/>
              <a:t> </a:t>
            </a:r>
            <a:endParaRPr lang="ar-SA" dirty="0"/>
          </a:p>
        </p:txBody>
      </p:sp>
    </p:spTree>
    <p:extLst>
      <p:ext uri="{BB962C8B-B14F-4D97-AF65-F5344CB8AC3E}">
        <p14:creationId xmlns:p14="http://schemas.microsoft.com/office/powerpoint/2010/main" val="1867866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12968" cy="6480720"/>
          </a:xfrm>
        </p:spPr>
        <p:txBody>
          <a:bodyPr>
            <a:noAutofit/>
          </a:bodyPr>
          <a:lstStyle/>
          <a:p>
            <a:pPr marL="0" indent="0" algn="just">
              <a:buNone/>
            </a:pPr>
            <a:r>
              <a:rPr lang="ar-SA" b="1" dirty="0" smtClean="0"/>
              <a:t>3</a:t>
            </a:r>
            <a:r>
              <a:rPr lang="ar-SA" b="1" dirty="0"/>
              <a:t>. هرمونات أمينية (</a:t>
            </a:r>
            <a:r>
              <a:rPr lang="en-US" b="1" dirty="0"/>
              <a:t>Amino hormones</a:t>
            </a:r>
            <a:r>
              <a:rPr lang="ar-SA" b="1" dirty="0" smtClean="0"/>
              <a:t>)</a:t>
            </a:r>
            <a:r>
              <a:rPr lang="ar-IQ" dirty="0" smtClean="0"/>
              <a:t>:</a:t>
            </a:r>
            <a:r>
              <a:rPr lang="ar-IQ" dirty="0"/>
              <a:t> </a:t>
            </a:r>
            <a:r>
              <a:rPr lang="ar-IQ" dirty="0" smtClean="0"/>
              <a:t>وهي </a:t>
            </a:r>
            <a:r>
              <a:rPr lang="ar-SA" dirty="0" smtClean="0"/>
              <a:t> </a:t>
            </a:r>
            <a:r>
              <a:rPr lang="ar-SA" dirty="0"/>
              <a:t>هرمونات </a:t>
            </a:r>
            <a:r>
              <a:rPr lang="ar-SA" dirty="0" smtClean="0"/>
              <a:t>المشتقة </a:t>
            </a:r>
            <a:r>
              <a:rPr lang="ar-SA" dirty="0"/>
              <a:t>من الأحماض الأمينية أَروماتِيّ (</a:t>
            </a:r>
            <a:r>
              <a:rPr lang="en-US" dirty="0"/>
              <a:t>Aromatic amino acid</a:t>
            </a:r>
            <a:r>
              <a:rPr lang="ar-SA" dirty="0"/>
              <a:t>) </a:t>
            </a:r>
            <a:r>
              <a:rPr lang="ar-IQ" dirty="0" smtClean="0"/>
              <a:t>الاروماتي مركب كيميائي عطري يقع ضمن تركيبة الحامض الاميني </a:t>
            </a:r>
            <a:r>
              <a:rPr lang="ar-SA" dirty="0" smtClean="0"/>
              <a:t> </a:t>
            </a:r>
            <a:r>
              <a:rPr lang="ar-SA" dirty="0"/>
              <a:t>مثل</a:t>
            </a:r>
            <a:r>
              <a:rPr lang="ar-SA" dirty="0" smtClean="0"/>
              <a:t>:</a:t>
            </a:r>
            <a:r>
              <a:rPr lang="ar-IQ" dirty="0" smtClean="0"/>
              <a:t> .</a:t>
            </a:r>
            <a:r>
              <a:rPr lang="ar-SA" dirty="0" err="1" smtClean="0"/>
              <a:t>التريبتوفان</a:t>
            </a:r>
            <a:r>
              <a:rPr lang="ar-IQ" dirty="0"/>
              <a:t> </a:t>
            </a:r>
            <a:r>
              <a:rPr lang="ar-IQ" dirty="0" smtClean="0"/>
              <a:t>- </a:t>
            </a:r>
            <a:r>
              <a:rPr lang="ar-SA" dirty="0" smtClean="0"/>
              <a:t>الأدرينالين</a:t>
            </a:r>
            <a:r>
              <a:rPr lang="ar-SA" dirty="0"/>
              <a:t> </a:t>
            </a:r>
            <a:r>
              <a:rPr lang="ar-IQ" dirty="0" smtClean="0"/>
              <a:t>- </a:t>
            </a:r>
            <a:r>
              <a:rPr lang="ar-SA" dirty="0" err="1" smtClean="0"/>
              <a:t>النورأدرينالين</a:t>
            </a:r>
            <a:r>
              <a:rPr lang="ar-IQ" dirty="0" smtClean="0"/>
              <a:t> – </a:t>
            </a:r>
            <a:r>
              <a:rPr lang="ar-SA" dirty="0" smtClean="0"/>
              <a:t>لدوبامين</a:t>
            </a:r>
            <a:r>
              <a:rPr lang="ar-IQ" dirty="0" smtClean="0"/>
              <a:t> -</a:t>
            </a:r>
            <a:r>
              <a:rPr lang="ar-SA" dirty="0" smtClean="0"/>
              <a:t>  </a:t>
            </a:r>
            <a:r>
              <a:rPr lang="ar-SA" dirty="0" err="1" smtClean="0"/>
              <a:t>السيروتونين</a:t>
            </a:r>
            <a:r>
              <a:rPr lang="ar-SA" dirty="0" smtClean="0"/>
              <a:t> </a:t>
            </a:r>
            <a:r>
              <a:rPr lang="ar-IQ" dirty="0" smtClean="0"/>
              <a:t>- </a:t>
            </a:r>
            <a:r>
              <a:rPr lang="ar-SA" dirty="0" smtClean="0"/>
              <a:t>الميلاتونين .</a:t>
            </a:r>
            <a:r>
              <a:rPr lang="ar-IQ" dirty="0" smtClean="0"/>
              <a:t> </a:t>
            </a:r>
            <a:r>
              <a:rPr lang="en-US" dirty="0"/>
              <a:t> </a:t>
            </a:r>
            <a:endParaRPr lang="ar-IQ" dirty="0" smtClean="0"/>
          </a:p>
          <a:p>
            <a:pPr marL="0" lvl="0" indent="0" algn="just">
              <a:buNone/>
            </a:pPr>
            <a:r>
              <a:rPr lang="ar-SA" u="sng" dirty="0" smtClean="0"/>
              <a:t>كل </a:t>
            </a:r>
            <a:r>
              <a:rPr lang="ar-SA" u="sng" dirty="0"/>
              <a:t>فئة من الهرمونات لها بنية كيميائية فريدة تحدد كيفية تفاعلها مع مستقبلات </a:t>
            </a:r>
            <a:r>
              <a:rPr lang="ar-SA" u="sng" dirty="0" smtClean="0"/>
              <a:t>معينة</a:t>
            </a:r>
            <a:endParaRPr lang="en-US" u="sng" dirty="0" smtClean="0"/>
          </a:p>
          <a:p>
            <a:pPr marL="0" lvl="0" indent="0" algn="just">
              <a:buNone/>
            </a:pPr>
            <a:r>
              <a:rPr lang="en-US" dirty="0" smtClean="0"/>
              <a:t>.</a:t>
            </a:r>
            <a:r>
              <a:rPr lang="en-US" dirty="0"/>
              <a:t> </a:t>
            </a:r>
            <a:r>
              <a:rPr lang="ar-SA" dirty="0"/>
              <a:t>تتفاعل هرمونات </a:t>
            </a:r>
            <a:r>
              <a:rPr lang="ar-SA" u="sng" dirty="0"/>
              <a:t>الستيرويد</a:t>
            </a:r>
            <a:r>
              <a:rPr lang="ar-SA" dirty="0"/>
              <a:t> مع المستقبلات في </a:t>
            </a:r>
            <a:r>
              <a:rPr lang="ar-SA" u="sng" dirty="0"/>
              <a:t>نواة الخلية </a:t>
            </a:r>
            <a:r>
              <a:rPr lang="ar-SA" dirty="0"/>
              <a:t>، وتتكون </a:t>
            </a:r>
            <a:r>
              <a:rPr lang="ar-SA" u="sng" dirty="0"/>
              <a:t>هرمونات </a:t>
            </a:r>
            <a:r>
              <a:rPr lang="ar-SA" u="sng" dirty="0" err="1"/>
              <a:t>الببتيد</a:t>
            </a:r>
            <a:r>
              <a:rPr lang="ar-SA" u="sng" dirty="0"/>
              <a:t> </a:t>
            </a:r>
            <a:r>
              <a:rPr lang="ar-SA" dirty="0" smtClean="0"/>
              <a:t>تعمل </a:t>
            </a:r>
            <a:r>
              <a:rPr lang="ar-SA" dirty="0"/>
              <a:t>مع مواقع مستقبلات محددة على </a:t>
            </a:r>
            <a:r>
              <a:rPr lang="ar-SA" u="sng" dirty="0"/>
              <a:t>غشاء الخلية </a:t>
            </a:r>
            <a:endParaRPr lang="en-US" dirty="0" smtClean="0"/>
          </a:p>
        </p:txBody>
      </p:sp>
    </p:spTree>
    <p:extLst>
      <p:ext uri="{BB962C8B-B14F-4D97-AF65-F5344CB8AC3E}">
        <p14:creationId xmlns:p14="http://schemas.microsoft.com/office/powerpoint/2010/main" val="1855565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480720"/>
          </a:xfrm>
        </p:spPr>
        <p:txBody>
          <a:bodyPr>
            <a:normAutofit fontScale="92500" lnSpcReduction="10000"/>
          </a:bodyPr>
          <a:lstStyle/>
          <a:p>
            <a:pPr marL="0" indent="0">
              <a:buNone/>
            </a:pPr>
            <a:r>
              <a:rPr lang="ar-IQ" b="1" dirty="0"/>
              <a:t>الهرمونات الهامة ذات العلاقة بالتدريب والنشاط الرياضي :</a:t>
            </a:r>
            <a:endParaRPr lang="en-US" b="1" dirty="0"/>
          </a:p>
          <a:p>
            <a:pPr marL="0" indent="0">
              <a:buNone/>
            </a:pPr>
            <a:r>
              <a:rPr lang="ar-IQ" b="1" dirty="0"/>
              <a:t>1-هرمونات الغدة النخامية (الامامية </a:t>
            </a:r>
            <a:r>
              <a:rPr lang="ar-IQ" b="1" dirty="0" smtClean="0"/>
              <a:t>) التي تطلق </a:t>
            </a:r>
            <a:r>
              <a:rPr lang="ar-IQ" dirty="0" smtClean="0"/>
              <a:t>:</a:t>
            </a:r>
            <a:endParaRPr lang="en-US" dirty="0"/>
          </a:p>
          <a:p>
            <a:pPr marL="0" indent="0">
              <a:buNone/>
            </a:pPr>
            <a:r>
              <a:rPr lang="ar-IQ" dirty="0"/>
              <a:t>-هرمون النمو </a:t>
            </a:r>
            <a:endParaRPr lang="en-US" dirty="0"/>
          </a:p>
          <a:p>
            <a:pPr marL="0" indent="0">
              <a:buNone/>
            </a:pPr>
            <a:r>
              <a:rPr lang="ar-IQ" dirty="0"/>
              <a:t>-هرمون موجه للغدة الكظرية </a:t>
            </a:r>
            <a:r>
              <a:rPr lang="ar-IQ" dirty="0" err="1"/>
              <a:t>لافراز</a:t>
            </a:r>
            <a:r>
              <a:rPr lang="ar-IQ" dirty="0"/>
              <a:t> هرمونات قشرة الكظر </a:t>
            </a:r>
            <a:endParaRPr lang="en-US" dirty="0"/>
          </a:p>
          <a:p>
            <a:pPr marL="0" indent="0">
              <a:buNone/>
            </a:pPr>
            <a:r>
              <a:rPr lang="ar-IQ" b="1" dirty="0"/>
              <a:t>2-هرمونات الغدة النخامية (الخلفية) التي تطلق :</a:t>
            </a:r>
            <a:endParaRPr lang="en-US" b="1" dirty="0"/>
          </a:p>
          <a:p>
            <a:pPr marL="0" indent="0">
              <a:buNone/>
            </a:pPr>
            <a:r>
              <a:rPr lang="ar-IQ" dirty="0" smtClean="0"/>
              <a:t>-(</a:t>
            </a:r>
            <a:r>
              <a:rPr lang="ar-IQ" dirty="0"/>
              <a:t>الفازوبريسين) الذي يجعل الكليتين تحتفظ بالماء </a:t>
            </a:r>
            <a:endParaRPr lang="en-US" dirty="0"/>
          </a:p>
          <a:p>
            <a:pPr marL="0" indent="0">
              <a:buNone/>
            </a:pPr>
            <a:r>
              <a:rPr lang="ar-IQ" dirty="0"/>
              <a:t>3</a:t>
            </a:r>
            <a:r>
              <a:rPr lang="ar-IQ" b="1" dirty="0"/>
              <a:t>-غدة البنكرياس (جزيرات لانغرهاس)</a:t>
            </a:r>
            <a:endParaRPr lang="en-US" b="1" dirty="0"/>
          </a:p>
          <a:p>
            <a:pPr marL="0" indent="0">
              <a:buNone/>
            </a:pPr>
            <a:r>
              <a:rPr lang="ar-IQ" dirty="0"/>
              <a:t>-الانسولين الذي يقوم </a:t>
            </a:r>
            <a:r>
              <a:rPr lang="ar-IQ" dirty="0" smtClean="0"/>
              <a:t>بإدخال </a:t>
            </a:r>
            <a:r>
              <a:rPr lang="ar-IQ" dirty="0"/>
              <a:t>الكلوكوز الى الخلايا </a:t>
            </a:r>
            <a:endParaRPr lang="en-US" dirty="0"/>
          </a:p>
          <a:p>
            <a:pPr marL="0" indent="0">
              <a:buNone/>
            </a:pPr>
            <a:r>
              <a:rPr lang="ar-IQ" dirty="0"/>
              <a:t>-الكلوكاغون :الذي يزيد من تحرير الكلوكوز من الكبد الى سائل الدوران </a:t>
            </a:r>
            <a:endParaRPr lang="en-US" dirty="0"/>
          </a:p>
          <a:p>
            <a:pPr marL="0" indent="0">
              <a:buNone/>
            </a:pPr>
            <a:r>
              <a:rPr lang="ar-IQ" dirty="0" smtClean="0"/>
              <a:t>4</a:t>
            </a:r>
            <a:r>
              <a:rPr lang="ar-IQ" b="1" dirty="0" smtClean="0"/>
              <a:t>-الخصيتان(الغدة التناسلية )</a:t>
            </a:r>
            <a:r>
              <a:rPr lang="en-US" b="1" dirty="0" smtClean="0"/>
              <a:t>  </a:t>
            </a:r>
            <a:r>
              <a:rPr lang="ar-IQ" b="1" dirty="0" smtClean="0"/>
              <a:t> </a:t>
            </a:r>
            <a:r>
              <a:rPr lang="ar-IQ" dirty="0" smtClean="0"/>
              <a:t>:(التستوستيرون </a:t>
            </a:r>
            <a:r>
              <a:rPr lang="ar-IQ" dirty="0"/>
              <a:t>:لبناء العظام والعضلات والصفات </a:t>
            </a:r>
            <a:r>
              <a:rPr lang="ar-IQ" dirty="0" smtClean="0"/>
              <a:t>الذكورية)</a:t>
            </a:r>
            <a:endParaRPr lang="en-US" dirty="0"/>
          </a:p>
          <a:p>
            <a:pPr marL="0" indent="0">
              <a:buNone/>
            </a:pPr>
            <a:r>
              <a:rPr lang="ar-IQ" b="1" dirty="0" smtClean="0"/>
              <a:t>5-الغدة الدرقية </a:t>
            </a:r>
            <a:r>
              <a:rPr lang="ar-IQ" dirty="0" smtClean="0"/>
              <a:t>(</a:t>
            </a:r>
            <a:r>
              <a:rPr lang="ar-IQ" dirty="0" smtClean="0">
                <a:sym typeface="Wingdings" pitchFamily="2" charset="2"/>
              </a:rPr>
              <a:t>هرمونات الثيروكسين )</a:t>
            </a:r>
            <a:endParaRPr lang="en-US" dirty="0"/>
          </a:p>
          <a:p>
            <a:endParaRPr lang="ar-IQ" dirty="0"/>
          </a:p>
        </p:txBody>
      </p:sp>
    </p:spTree>
    <p:extLst>
      <p:ext uri="{BB962C8B-B14F-4D97-AF65-F5344CB8AC3E}">
        <p14:creationId xmlns:p14="http://schemas.microsoft.com/office/powerpoint/2010/main" val="1538960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88640"/>
            <a:ext cx="8712968" cy="6408712"/>
          </a:xfrm>
        </p:spPr>
        <p:txBody>
          <a:bodyPr>
            <a:normAutofit fontScale="92500"/>
          </a:bodyPr>
          <a:lstStyle/>
          <a:p>
            <a:pPr algn="just"/>
            <a:r>
              <a:rPr lang="ar-IQ" b="1" dirty="0" smtClean="0"/>
              <a:t>زمن </a:t>
            </a:r>
            <a:r>
              <a:rPr lang="ar-IQ" b="1" dirty="0"/>
              <a:t>افراز الهرمون بعد </a:t>
            </a:r>
            <a:r>
              <a:rPr lang="ar-IQ" b="1" dirty="0" smtClean="0"/>
              <a:t>التنبيه </a:t>
            </a:r>
            <a:r>
              <a:rPr lang="ar-IQ" b="1" dirty="0"/>
              <a:t>ومدة عمله  :</a:t>
            </a:r>
            <a:endParaRPr lang="en-US" dirty="0"/>
          </a:p>
          <a:p>
            <a:pPr marL="0" indent="0" algn="just">
              <a:buNone/>
            </a:pPr>
            <a:r>
              <a:rPr lang="ar-IQ" dirty="0" smtClean="0"/>
              <a:t>بعض الهرمونات يفرز </a:t>
            </a:r>
            <a:r>
              <a:rPr lang="ar-IQ" u="sng" dirty="0"/>
              <a:t>بعد ثواني </a:t>
            </a:r>
            <a:r>
              <a:rPr lang="ar-IQ" dirty="0"/>
              <a:t>من تنبيه الغدة مثل ( </a:t>
            </a:r>
            <a:r>
              <a:rPr lang="ar-IQ" dirty="0" err="1"/>
              <a:t>الابنفرين</a:t>
            </a:r>
            <a:r>
              <a:rPr lang="ar-IQ" dirty="0"/>
              <a:t> والنورابنفرين) ويستمر عملها الى </a:t>
            </a:r>
            <a:r>
              <a:rPr lang="ar-IQ" u="sng" dirty="0"/>
              <a:t>ثواني الى دقائق </a:t>
            </a:r>
            <a:r>
              <a:rPr lang="ar-IQ" dirty="0"/>
              <a:t>في حين </a:t>
            </a:r>
            <a:r>
              <a:rPr lang="ar-IQ" dirty="0" smtClean="0"/>
              <a:t> بعضها الاخر مثل </a:t>
            </a:r>
            <a:r>
              <a:rPr lang="ar-IQ" u="sng" dirty="0" smtClean="0"/>
              <a:t>هرمون </a:t>
            </a:r>
            <a:r>
              <a:rPr lang="ar-IQ" u="sng" dirty="0"/>
              <a:t>النمو والثيروكسين </a:t>
            </a:r>
            <a:r>
              <a:rPr lang="ar-IQ" u="sng" dirty="0" smtClean="0"/>
              <a:t> </a:t>
            </a:r>
            <a:r>
              <a:rPr lang="ar-IQ" dirty="0" smtClean="0"/>
              <a:t>يستمر الى </a:t>
            </a:r>
            <a:r>
              <a:rPr lang="ar-IQ" dirty="0"/>
              <a:t>اسابيع او </a:t>
            </a:r>
            <a:r>
              <a:rPr lang="ar-IQ" dirty="0" err="1"/>
              <a:t>لاشهر</a:t>
            </a:r>
            <a:r>
              <a:rPr lang="ar-IQ" dirty="0"/>
              <a:t> </a:t>
            </a:r>
            <a:r>
              <a:rPr lang="ar-IQ" dirty="0" smtClean="0"/>
              <a:t>في </a:t>
            </a:r>
            <a:r>
              <a:rPr lang="ar-IQ" dirty="0"/>
              <a:t>اداء نشاطها .فان الاختلاف تبعا الى </a:t>
            </a:r>
            <a:r>
              <a:rPr lang="ar-IQ" dirty="0" err="1"/>
              <a:t>تاثيره</a:t>
            </a:r>
            <a:r>
              <a:rPr lang="ar-IQ" dirty="0"/>
              <a:t> الوظيفي </a:t>
            </a:r>
            <a:r>
              <a:rPr lang="ar-IQ" dirty="0" smtClean="0"/>
              <a:t>.</a:t>
            </a:r>
          </a:p>
          <a:p>
            <a:pPr algn="just"/>
            <a:r>
              <a:rPr lang="ar-IQ" b="1" dirty="0"/>
              <a:t>التحكم في سرعة افراز الهرمون ودور </a:t>
            </a:r>
            <a:r>
              <a:rPr lang="ar-IQ" b="1" dirty="0" smtClean="0"/>
              <a:t>التغذية الراجعة او التلقيم </a:t>
            </a:r>
            <a:r>
              <a:rPr lang="ar-IQ" b="1" dirty="0"/>
              <a:t>الراجع </a:t>
            </a:r>
            <a:r>
              <a:rPr lang="ar-IQ" b="1" dirty="0" smtClean="0"/>
              <a:t>: </a:t>
            </a:r>
            <a:endParaRPr lang="en-US" dirty="0"/>
          </a:p>
          <a:p>
            <a:pPr marL="0" indent="0" algn="just">
              <a:buNone/>
            </a:pPr>
            <a:r>
              <a:rPr lang="ar-IQ" u="sng" dirty="0"/>
              <a:t>ان آلية التغذية الراجعة </a:t>
            </a:r>
            <a:r>
              <a:rPr lang="ar-IQ" u="sng" dirty="0" smtClean="0"/>
              <a:t>للتحكم في سرعة </a:t>
            </a:r>
            <a:r>
              <a:rPr lang="ar-IQ" u="sng" dirty="0"/>
              <a:t>افراز الهرمون </a:t>
            </a:r>
            <a:r>
              <a:rPr lang="ar-IQ" u="sng" dirty="0" smtClean="0"/>
              <a:t>وايقافه يعتمد على </a:t>
            </a:r>
            <a:r>
              <a:rPr lang="ar-IQ" u="sng" dirty="0"/>
              <a:t>درجة فعالية العضو المستهدف </a:t>
            </a:r>
            <a:r>
              <a:rPr lang="ar-IQ" dirty="0"/>
              <a:t>لذا عندما ترتفع فعالية العضو المستهدف الى مستوى عالي يحدث التغذية الراجعة </a:t>
            </a:r>
            <a:r>
              <a:rPr lang="ar-IQ" dirty="0" smtClean="0"/>
              <a:t>للغدة </a:t>
            </a:r>
            <a:r>
              <a:rPr lang="ar-IQ" dirty="0"/>
              <a:t>يتم خفض افراز الهرمون ولكن هذا لا يحدث من اول ارتفاع في نشاط للعضو المستهدف بل عندما يصل الى درجات عالية من الفعالية ففي المرحلة الاولى زيادة في الاستجابة يقابلها زيادة في الافراز للهرمون .</a:t>
            </a:r>
            <a:endParaRPr lang="en-US" dirty="0"/>
          </a:p>
          <a:p>
            <a:pPr marL="0" indent="0">
              <a:buNone/>
            </a:pPr>
            <a:endParaRPr lang="ar-IQ" dirty="0"/>
          </a:p>
        </p:txBody>
      </p:sp>
    </p:spTree>
    <p:extLst>
      <p:ext uri="{BB962C8B-B14F-4D97-AF65-F5344CB8AC3E}">
        <p14:creationId xmlns:p14="http://schemas.microsoft.com/office/powerpoint/2010/main" val="394448552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1711</TotalTime>
  <Words>2281</Words>
  <Application>Microsoft Office PowerPoint</Application>
  <PresentationFormat>عرض على الشاشة (3:4)‏</PresentationFormat>
  <Paragraphs>164</Paragraphs>
  <Slides>41</Slides>
  <Notes>0</Notes>
  <HiddenSlides>0</HiddenSlides>
  <MMClips>0</MMClips>
  <ScaleCrop>false</ScaleCrop>
  <HeadingPairs>
    <vt:vector size="4" baseType="variant">
      <vt:variant>
        <vt:lpstr>نسق</vt:lpstr>
      </vt:variant>
      <vt:variant>
        <vt:i4>1</vt:i4>
      </vt:variant>
      <vt:variant>
        <vt:lpstr>عناوين الشرائح</vt:lpstr>
      </vt:variant>
      <vt:variant>
        <vt:i4>41</vt:i4>
      </vt:variant>
    </vt:vector>
  </HeadingPairs>
  <TitlesOfParts>
    <vt:vector size="42" baseType="lpstr">
      <vt:lpstr>نسق Office</vt:lpstr>
      <vt:lpstr> قال رسول "صلى الله عليه وآله" :  " لا تميتوا القلوب بكثرة الطعام والشراب، فإن القلب يموت كالزرع إذا كثر عليه الماء "</vt:lpstr>
      <vt:lpstr>عرض تقديمي في PowerPoint</vt:lpstr>
      <vt:lpstr>مقدمة </vt:lpstr>
      <vt:lpstr>عرض تقديمي في PowerPoint</vt:lpstr>
      <vt:lpstr>انواع الغدد الصماء</vt:lpstr>
      <vt:lpstr>انواع الهرمونات وفقا لتركيبها  :</vt:lpstr>
      <vt:lpstr>عرض تقديمي في PowerPoint</vt:lpstr>
      <vt:lpstr>عرض تقديمي في PowerPoint</vt:lpstr>
      <vt:lpstr>عرض تقديمي في PowerPoint</vt:lpstr>
      <vt:lpstr>مستقبلات الهرمون وتفعيلها </vt:lpstr>
      <vt:lpstr>آلية عمل الهرمونات التي مستقبلاتها على الغشاء </vt:lpstr>
      <vt:lpstr>آلية عمل الهرمونات التي  مستقبلاتها  في السايتوبلازم البنائية </vt:lpstr>
      <vt:lpstr>الهرمونات التي مستقبلاتها في النواة وعلى خيط الدنا  الثيروكسين </vt:lpstr>
      <vt:lpstr>عدد المستقبلات </vt:lpstr>
      <vt:lpstr>عرض تقديمي في PowerPoint</vt:lpstr>
      <vt:lpstr>الغدة النخامية والمتحكم بها  </vt:lpstr>
      <vt:lpstr>الغدة النخامية </vt:lpstr>
      <vt:lpstr>هرمون النمو </vt:lpstr>
      <vt:lpstr>عرض تقديمي في PowerPoint</vt:lpstr>
      <vt:lpstr>تأثير الهرمون في تعزيز استعمال الدهون لتوليد الطاقة </vt:lpstr>
      <vt:lpstr>هرمونات النمو والكبد وال (سوماتوميدين ) </vt:lpstr>
      <vt:lpstr>استجابة هرمون النمو للنشاط او الجهد البدني </vt:lpstr>
      <vt:lpstr>عرض تقديمي في PowerPoint</vt:lpstr>
      <vt:lpstr>الهرمونات الذكرية  (البنائية او الستيرويدية او مجموعة الاندروجينات) </vt:lpstr>
      <vt:lpstr>شكل هرمون التستوستيرون  المنقول بالدم</vt:lpstr>
      <vt:lpstr>عرض تقديمي في PowerPoint</vt:lpstr>
      <vt:lpstr>عرض تقديمي في PowerPoint</vt:lpstr>
      <vt:lpstr>الآثار السلبية للإفراط في تناول التستوستيرون</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الدرقية والنشاط او الجهد البدني </vt:lpstr>
      <vt:lpstr>الغدة الكظرية</vt:lpstr>
      <vt:lpstr>الغدة الكظرية أو الكُظْر أو الغدة فوق الكلوية </vt:lpstr>
      <vt:lpstr>عرض تقديمي في PowerPoint</vt:lpstr>
      <vt:lpstr>عرض تقديمي في PowerPoint</vt:lpstr>
      <vt:lpstr>عرض تقديمي في PowerPoint</vt:lpstr>
      <vt:lpstr>عرض تقديمي في PowerPoint</vt:lpstr>
    </vt:vector>
  </TitlesOfParts>
  <Company>Naim Al Hussaini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الحكمة</dc:title>
  <dc:creator>معمر للحاسبات</dc:creator>
  <cp:lastModifiedBy>user7</cp:lastModifiedBy>
  <cp:revision>79</cp:revision>
  <dcterms:created xsi:type="dcterms:W3CDTF">2017-04-23T06:21:25Z</dcterms:created>
  <dcterms:modified xsi:type="dcterms:W3CDTF">2022-03-28T07:31:11Z</dcterms:modified>
</cp:coreProperties>
</file>